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5" name="Shape 65"/>
          <p:cNvSpPr/>
          <p:nvPr>
            <p:ph type="sldImg"/>
          </p:nvPr>
        </p:nvSpPr>
        <p:spPr>
          <a:xfrm>
            <a:off x="1143000" y="685800"/>
            <a:ext cx="4572000" cy="3429000"/>
          </a:xfrm>
          <a:prstGeom prst="rect">
            <a:avLst/>
          </a:prstGeom>
        </p:spPr>
        <p:txBody>
          <a:bodyPr/>
          <a:lstStyle/>
          <a:p>
            <a:pPr/>
          </a:p>
        </p:txBody>
      </p:sp>
      <p:sp>
        <p:nvSpPr>
          <p:cNvPr id="66" name="Shape 6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Helvetica Neue"/>
      </a:defRPr>
    </a:lvl1pPr>
    <a:lvl2pPr indent="228600" latinLnBrk="0">
      <a:defRPr sz="1200">
        <a:latin typeface="+mj-lt"/>
        <a:ea typeface="+mj-ea"/>
        <a:cs typeface="+mj-cs"/>
        <a:sym typeface="Helvetica Neue"/>
      </a:defRPr>
    </a:lvl2pPr>
    <a:lvl3pPr indent="457200" latinLnBrk="0">
      <a:defRPr sz="1200">
        <a:latin typeface="+mj-lt"/>
        <a:ea typeface="+mj-ea"/>
        <a:cs typeface="+mj-cs"/>
        <a:sym typeface="Helvetica Neue"/>
      </a:defRPr>
    </a:lvl3pPr>
    <a:lvl4pPr indent="685800" latinLnBrk="0">
      <a:defRPr sz="1200">
        <a:latin typeface="+mj-lt"/>
        <a:ea typeface="+mj-ea"/>
        <a:cs typeface="+mj-cs"/>
        <a:sym typeface="Helvetica Neue"/>
      </a:defRPr>
    </a:lvl4pPr>
    <a:lvl5pPr indent="914400" latinLnBrk="0">
      <a:defRPr sz="1200">
        <a:latin typeface="+mj-lt"/>
        <a:ea typeface="+mj-ea"/>
        <a:cs typeface="+mj-cs"/>
        <a:sym typeface="Helvetica Neue"/>
      </a:defRPr>
    </a:lvl5pPr>
    <a:lvl6pPr indent="1143000" latinLnBrk="0">
      <a:defRPr sz="1200">
        <a:latin typeface="+mj-lt"/>
        <a:ea typeface="+mj-ea"/>
        <a:cs typeface="+mj-cs"/>
        <a:sym typeface="Helvetica Neue"/>
      </a:defRPr>
    </a:lvl6pPr>
    <a:lvl7pPr indent="1371600" latinLnBrk="0">
      <a:defRPr sz="1200">
        <a:latin typeface="+mj-lt"/>
        <a:ea typeface="+mj-ea"/>
        <a:cs typeface="+mj-cs"/>
        <a:sym typeface="Helvetica Neue"/>
      </a:defRPr>
    </a:lvl7pPr>
    <a:lvl8pPr indent="1600200" latinLnBrk="0">
      <a:defRPr sz="1200">
        <a:latin typeface="+mj-lt"/>
        <a:ea typeface="+mj-ea"/>
        <a:cs typeface="+mj-cs"/>
        <a:sym typeface="Helvetica Neue"/>
      </a:defRPr>
    </a:lvl8pPr>
    <a:lvl9pPr indent="1828800" latinLnBrk="0">
      <a:defRPr sz="1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7" name="Title Text"/>
          <p:cNvSpPr txBox="1"/>
          <p:nvPr>
            <p:ph type="title"/>
          </p:nvPr>
        </p:nvSpPr>
        <p:spPr>
          <a:xfrm>
            <a:off x="685800" y="2125979"/>
            <a:ext cx="7772400" cy="1440181"/>
          </a:xfrm>
          <a:prstGeom prst="rect">
            <a:avLst/>
          </a:prstGeom>
        </p:spPr>
        <p:txBody>
          <a:bodyPr/>
          <a:lstStyle/>
          <a:p>
            <a:pPr/>
            <a:r>
              <a:t>Title Text</a:t>
            </a:r>
          </a:p>
        </p:txBody>
      </p:sp>
      <p:sp>
        <p:nvSpPr>
          <p:cNvPr id="18" name="Body Level One…"/>
          <p:cNvSpPr txBox="1"/>
          <p:nvPr>
            <p:ph type="body" sz="quarter" idx="1"/>
          </p:nvPr>
        </p:nvSpPr>
        <p:spPr>
          <a:xfrm>
            <a:off x="1371600" y="3840479"/>
            <a:ext cx="6400800" cy="1714501"/>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6" name="Title Text"/>
          <p:cNvSpPr txBox="1"/>
          <p:nvPr>
            <p:ph type="title"/>
          </p:nvPr>
        </p:nvSpPr>
        <p:spPr>
          <a:prstGeom prst="rect">
            <a:avLst/>
          </a:prstGeom>
        </p:spPr>
        <p:txBody>
          <a:bodyPr/>
          <a:lstStyle/>
          <a:p>
            <a:pPr/>
            <a:r>
              <a:t>Title Text</a:t>
            </a:r>
          </a:p>
        </p:txBody>
      </p:sp>
      <p:sp>
        <p:nvSpPr>
          <p:cNvPr id="27" name="Body Level One…"/>
          <p:cNvSpPr txBox="1"/>
          <p:nvPr>
            <p:ph type="body" sz="half" idx="1"/>
          </p:nvPr>
        </p:nvSpPr>
        <p:spPr>
          <a:xfrm>
            <a:off x="1005636" y="2478151"/>
            <a:ext cx="6579235" cy="2855596"/>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5" name="Title Text"/>
          <p:cNvSpPr txBox="1"/>
          <p:nvPr>
            <p:ph type="title"/>
          </p:nvPr>
        </p:nvSpPr>
        <p:spPr>
          <a:prstGeom prst="rect">
            <a:avLst/>
          </a:prstGeom>
        </p:spPr>
        <p:txBody>
          <a:bodyPr/>
          <a:lstStyle/>
          <a:p>
            <a:pPr/>
            <a:r>
              <a:t>Title Text</a:t>
            </a:r>
          </a:p>
        </p:txBody>
      </p:sp>
      <p:sp>
        <p:nvSpPr>
          <p:cNvPr id="36" name="Body Level One…"/>
          <p:cNvSpPr txBox="1"/>
          <p:nvPr>
            <p:ph type="body" sz="half" idx="1"/>
          </p:nvPr>
        </p:nvSpPr>
        <p:spPr>
          <a:xfrm>
            <a:off x="457200" y="1577339"/>
            <a:ext cx="3977641" cy="4526281"/>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4" name="Title Text"/>
          <p:cNvSpPr txBox="1"/>
          <p:nvPr>
            <p:ph type="title"/>
          </p:nvPr>
        </p:nvSpPr>
        <p:spPr>
          <a:prstGeom prst="rect">
            <a:avLst/>
          </a:prstGeom>
        </p:spPr>
        <p:txBody>
          <a:bodyPr/>
          <a:lstStyle/>
          <a:p>
            <a:pPr/>
            <a:r>
              <a:t>Title Text</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0">
    <p:spTree>
      <p:nvGrpSpPr>
        <p:cNvPr id="1" name=""/>
        <p:cNvGrpSpPr/>
        <p:nvPr/>
      </p:nvGrpSpPr>
      <p:grpSpPr>
        <a:xfrm>
          <a:off x="0" y="0"/>
          <a:ext cx="0" cy="0"/>
          <a:chOff x="0" y="0"/>
          <a:chExt cx="0" cy="0"/>
        </a:xfrm>
      </p:grpSpPr>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grpSp>
        <p:nvGrpSpPr>
          <p:cNvPr id="4" name="bk object 16"/>
          <p:cNvGrpSpPr/>
          <p:nvPr/>
        </p:nvGrpSpPr>
        <p:grpSpPr>
          <a:xfrm>
            <a:off x="499871" y="5945123"/>
            <a:ext cx="4898142" cy="912875"/>
            <a:chOff x="0" y="0"/>
            <a:chExt cx="4898140" cy="912874"/>
          </a:xfrm>
        </p:grpSpPr>
        <p:sp>
          <p:nvSpPr>
            <p:cNvPr id="2" name="Triangle"/>
            <p:cNvSpPr/>
            <p:nvPr/>
          </p:nvSpPr>
          <p:spPr>
            <a:xfrm>
              <a:off x="85555" y="21310"/>
              <a:ext cx="4812586" cy="8915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941" y="21600"/>
                  </a:lnTo>
                  <a:lnTo>
                    <a:pt x="21600" y="21600"/>
                  </a:lnTo>
                  <a:lnTo>
                    <a:pt x="0" y="0"/>
                  </a:lnTo>
                  <a:close/>
                </a:path>
              </a:pathLst>
            </a:custGeom>
            <a:solidFill>
              <a:srgbClr val="9FCADC">
                <a:alpha val="39999"/>
              </a:srgbClr>
            </a:solidFill>
            <a:ln w="12700" cap="flat">
              <a:noFill/>
              <a:miter lim="400000"/>
            </a:ln>
            <a:effectLst/>
          </p:spPr>
          <p:txBody>
            <a:bodyPr wrap="square" lIns="45719" tIns="45719" rIns="45719" bIns="45719" numCol="1" anchor="t">
              <a:noAutofit/>
            </a:bodyPr>
            <a:lstStyle/>
            <a:p>
              <a:pPr/>
            </a:p>
          </p:txBody>
        </p:sp>
        <p:sp>
          <p:nvSpPr>
            <p:cNvPr id="3" name="Triangle"/>
            <p:cNvSpPr/>
            <p:nvPr/>
          </p:nvSpPr>
          <p:spPr>
            <a:xfrm>
              <a:off x="0" y="0"/>
              <a:ext cx="85556" cy="213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 y="0"/>
                  </a:moveTo>
                  <a:lnTo>
                    <a:pt x="0" y="5534"/>
                  </a:lnTo>
                  <a:lnTo>
                    <a:pt x="21600" y="21600"/>
                  </a:lnTo>
                  <a:lnTo>
                    <a:pt x="167" y="0"/>
                  </a:lnTo>
                  <a:close/>
                </a:path>
              </a:pathLst>
            </a:custGeom>
            <a:solidFill>
              <a:srgbClr val="9FCADC">
                <a:alpha val="39999"/>
              </a:srgbClr>
            </a:solidFill>
            <a:ln w="12700" cap="flat">
              <a:noFill/>
              <a:miter lim="400000"/>
            </a:ln>
            <a:effectLst/>
          </p:spPr>
          <p:txBody>
            <a:bodyPr wrap="square" lIns="45719" tIns="45719" rIns="45719" bIns="45719" numCol="1" anchor="t">
              <a:noAutofit/>
            </a:bodyPr>
            <a:lstStyle/>
            <a:p>
              <a:pPr/>
            </a:p>
          </p:txBody>
        </p:sp>
      </p:grpSp>
      <p:sp>
        <p:nvSpPr>
          <p:cNvPr id="5" name="bk object 17"/>
          <p:cNvSpPr/>
          <p:nvPr/>
        </p:nvSpPr>
        <p:spPr>
          <a:xfrm>
            <a:off x="486154" y="5939028"/>
            <a:ext cx="3653982" cy="918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47" y="149"/>
                </a:lnTo>
                <a:lnTo>
                  <a:pt x="16968" y="21600"/>
                </a:lnTo>
                <a:lnTo>
                  <a:pt x="21600" y="21600"/>
                </a:lnTo>
                <a:lnTo>
                  <a:pt x="0" y="0"/>
                </a:lnTo>
                <a:close/>
              </a:path>
            </a:pathLst>
          </a:custGeom>
          <a:solidFill>
            <a:srgbClr val="000000"/>
          </a:solidFill>
          <a:ln w="12700">
            <a:miter lim="400000"/>
          </a:ln>
        </p:spPr>
        <p:txBody>
          <a:bodyPr lIns="45719" rIns="45719"/>
          <a:lstStyle/>
          <a:p>
            <a:pPr/>
          </a:p>
        </p:txBody>
      </p:sp>
      <p:sp>
        <p:nvSpPr>
          <p:cNvPr id="6" name="bk object 18"/>
          <p:cNvSpPr/>
          <p:nvPr/>
        </p:nvSpPr>
        <p:spPr>
          <a:xfrm>
            <a:off x="-1" y="5789677"/>
            <a:ext cx="3396236" cy="1066040"/>
          </a:xfrm>
          <a:prstGeom prst="rect">
            <a:avLst/>
          </a:prstGeom>
          <a:blipFill>
            <a:blip r:embed="rId2"/>
            <a:stretch>
              <a:fillRect/>
            </a:stretch>
          </a:blipFill>
          <a:ln w="12700">
            <a:miter lim="400000"/>
          </a:ln>
        </p:spPr>
        <p:txBody>
          <a:bodyPr lIns="45719" rIns="45719"/>
          <a:lstStyle/>
          <a:p>
            <a:pPr/>
          </a:p>
        </p:txBody>
      </p:sp>
      <p:sp>
        <p:nvSpPr>
          <p:cNvPr id="7" name="bk object 19"/>
          <p:cNvSpPr/>
          <p:nvPr/>
        </p:nvSpPr>
        <p:spPr>
          <a:xfrm>
            <a:off x="0" y="5784670"/>
            <a:ext cx="3370854" cy="1073327"/>
          </a:xfrm>
          <a:prstGeom prst="rect">
            <a:avLst/>
          </a:prstGeom>
          <a:blipFill>
            <a:blip r:embed="rId3"/>
            <a:stretch>
              <a:fillRect/>
            </a:stretch>
          </a:blipFill>
          <a:ln w="12700">
            <a:miter lim="400000"/>
          </a:ln>
        </p:spPr>
        <p:txBody>
          <a:bodyPr lIns="45719" rIns="45719"/>
          <a:lstStyle/>
          <a:p>
            <a:pPr/>
          </a:p>
        </p:txBody>
      </p:sp>
      <p:sp>
        <p:nvSpPr>
          <p:cNvPr id="8" name="Title Text"/>
          <p:cNvSpPr txBox="1"/>
          <p:nvPr>
            <p:ph type="title"/>
          </p:nvPr>
        </p:nvSpPr>
        <p:spPr>
          <a:xfrm>
            <a:off x="556386" y="1596592"/>
            <a:ext cx="8031227" cy="160464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Title Text</a:t>
            </a:r>
          </a:p>
        </p:txBody>
      </p:sp>
      <p:sp>
        <p:nvSpPr>
          <p:cNvPr id="9"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Body Level One</a:t>
            </a:r>
          </a:p>
          <a:p>
            <a:pPr lvl="1"/>
            <a:r>
              <a:t>Body Level Two</a:t>
            </a:r>
          </a:p>
          <a:p>
            <a:pPr lvl="2"/>
            <a:r>
              <a:t>Body Level Three</a:t>
            </a:r>
          </a:p>
          <a:p>
            <a:pPr lvl="3"/>
            <a:r>
              <a:t>Body Level Four</a:t>
            </a:r>
          </a:p>
          <a:p>
            <a:pPr lvl="4"/>
            <a:r>
              <a:t>Body Level Five</a:t>
            </a:r>
          </a:p>
        </p:txBody>
      </p:sp>
      <p:sp>
        <p:nvSpPr>
          <p:cNvPr id="10" name="Slide Number"/>
          <p:cNvSpPr txBox="1"/>
          <p:nvPr>
            <p:ph type="sldNum" sz="quarter" idx="2"/>
          </p:nvPr>
        </p:nvSpPr>
        <p:spPr>
          <a:xfrm>
            <a:off x="8726423" y="6533146"/>
            <a:ext cx="276230" cy="159892"/>
          </a:xfrm>
          <a:prstGeom prst="rect">
            <a:avLst/>
          </a:prstGeom>
          <a:ln w="12700">
            <a:miter lim="400000"/>
          </a:ln>
        </p:spPr>
        <p:txBody>
          <a:bodyPr wrap="none" lIns="0" tIns="0" rIns="0" bIns="0">
            <a:spAutoFit/>
          </a:bodyPr>
          <a:lstStyle>
            <a:lvl1pPr indent="116839">
              <a:spcBef>
                <a:spcPts val="200"/>
              </a:spcBef>
              <a:defRPr spc="-4" sz="1000">
                <a:latin typeface="Lucida Sans Unicode"/>
                <a:ea typeface="Lucida Sans Unicode"/>
                <a:cs typeface="Lucida Sans Unicode"/>
                <a:sym typeface="Lucida Sans Unicod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Lucida Sans Unicode"/>
          <a:ea typeface="Lucida Sans Unicode"/>
          <a:cs typeface="Lucida Sans Unicode"/>
          <a:sym typeface="Lucida Sans Unicode"/>
        </a:defRPr>
      </a:lvl1pPr>
      <a:lvl2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Lucida Sans Unicode"/>
          <a:ea typeface="Lucida Sans Unicode"/>
          <a:cs typeface="Lucida Sans Unicode"/>
          <a:sym typeface="Lucida Sans Unicode"/>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Lucida Sans Unicode"/>
          <a:ea typeface="Lucida Sans Unicode"/>
          <a:cs typeface="Lucida Sans Unicode"/>
          <a:sym typeface="Lucida Sans Unicode"/>
        </a:defRPr>
      </a:lvl1pPr>
      <a:lvl2pPr marL="0" marR="0" indent="4572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Lucida Sans Unicode"/>
          <a:ea typeface="Lucida Sans Unicode"/>
          <a:cs typeface="Lucida Sans Unicode"/>
          <a:sym typeface="Lucida Sans Unicode"/>
        </a:defRPr>
      </a:lvl2pPr>
      <a:lvl3pPr marL="0" marR="0" indent="9144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Lucida Sans Unicode"/>
          <a:ea typeface="Lucida Sans Unicode"/>
          <a:cs typeface="Lucida Sans Unicode"/>
          <a:sym typeface="Lucida Sans Unicode"/>
        </a:defRPr>
      </a:lvl3pPr>
      <a:lvl4pPr marL="0" marR="0" indent="13716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Lucida Sans Unicode"/>
          <a:ea typeface="Lucida Sans Unicode"/>
          <a:cs typeface="Lucida Sans Unicode"/>
          <a:sym typeface="Lucida Sans Unicode"/>
        </a:defRPr>
      </a:lvl4pPr>
      <a:lvl5pPr marL="0" marR="0" indent="18288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Lucida Sans Unicode"/>
          <a:ea typeface="Lucida Sans Unicode"/>
          <a:cs typeface="Lucida Sans Unicode"/>
          <a:sym typeface="Lucida Sans Unicode"/>
        </a:defRPr>
      </a:lvl5pPr>
      <a:lvl6pPr marL="0" marR="0" indent="22860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Lucida Sans Unicode"/>
          <a:ea typeface="Lucida Sans Unicode"/>
          <a:cs typeface="Lucida Sans Unicode"/>
          <a:sym typeface="Lucida Sans Unicode"/>
        </a:defRPr>
      </a:lvl6pPr>
      <a:lvl7pPr marL="0" marR="0" indent="27432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Lucida Sans Unicode"/>
          <a:ea typeface="Lucida Sans Unicode"/>
          <a:cs typeface="Lucida Sans Unicode"/>
          <a:sym typeface="Lucida Sans Unicode"/>
        </a:defRPr>
      </a:lvl7pPr>
      <a:lvl8pPr marL="0" marR="0" indent="32004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Lucida Sans Unicode"/>
          <a:ea typeface="Lucida Sans Unicode"/>
          <a:cs typeface="Lucida Sans Unicode"/>
          <a:sym typeface="Lucida Sans Unicode"/>
        </a:defRPr>
      </a:lvl8pPr>
      <a:lvl9pPr marL="0" marR="0" indent="36576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Lucida Sans Unicode"/>
          <a:ea typeface="Lucida Sans Unicode"/>
          <a:cs typeface="Lucida Sans Unicode"/>
          <a:sym typeface="Lucida Sans Unicode"/>
        </a:defRPr>
      </a:lvl9pPr>
    </p:bodyStyle>
    <p:otherStyle>
      <a:lvl1pPr marL="0" marR="0" indent="116839" algn="l" defTabSz="914400" rtl="0" latinLnBrk="0">
        <a:lnSpc>
          <a:spcPct val="100000"/>
        </a:lnSpc>
        <a:spcBef>
          <a:spcPts val="200"/>
        </a:spcBef>
        <a:spcAft>
          <a:spcPts val="0"/>
        </a:spcAft>
        <a:buClrTx/>
        <a:buSzTx/>
        <a:buFontTx/>
        <a:buNone/>
        <a:tabLst/>
        <a:defRPr b="0" baseline="0" cap="none" i="0" spc="-4" strike="noStrike" sz="1000" u="none">
          <a:solidFill>
            <a:schemeClr val="tx1"/>
          </a:solidFill>
          <a:uFillTx/>
          <a:latin typeface="+mn-lt"/>
          <a:ea typeface="+mn-ea"/>
          <a:cs typeface="+mn-cs"/>
          <a:sym typeface="Lucida Sans Unicode"/>
        </a:defRPr>
      </a:lvl1pPr>
      <a:lvl2pPr marL="0" marR="0" indent="0" algn="l" defTabSz="914400" rtl="0" latinLnBrk="0">
        <a:lnSpc>
          <a:spcPct val="100000"/>
        </a:lnSpc>
        <a:spcBef>
          <a:spcPts val="200"/>
        </a:spcBef>
        <a:spcAft>
          <a:spcPts val="0"/>
        </a:spcAft>
        <a:buClrTx/>
        <a:buSzTx/>
        <a:buFontTx/>
        <a:buNone/>
        <a:tabLst/>
        <a:defRPr b="0" baseline="0" cap="none" i="0" spc="-4" strike="noStrike" sz="1000" u="none">
          <a:solidFill>
            <a:schemeClr val="tx1"/>
          </a:solidFill>
          <a:uFillTx/>
          <a:latin typeface="+mn-lt"/>
          <a:ea typeface="+mn-ea"/>
          <a:cs typeface="+mn-cs"/>
          <a:sym typeface="Lucida Sans Unicode"/>
        </a:defRPr>
      </a:lvl2pPr>
      <a:lvl3pPr marL="0" marR="0" indent="0" algn="l" defTabSz="914400" rtl="0" latinLnBrk="0">
        <a:lnSpc>
          <a:spcPct val="100000"/>
        </a:lnSpc>
        <a:spcBef>
          <a:spcPts val="200"/>
        </a:spcBef>
        <a:spcAft>
          <a:spcPts val="0"/>
        </a:spcAft>
        <a:buClrTx/>
        <a:buSzTx/>
        <a:buFontTx/>
        <a:buNone/>
        <a:tabLst/>
        <a:defRPr b="0" baseline="0" cap="none" i="0" spc="-4" strike="noStrike" sz="1000" u="none">
          <a:solidFill>
            <a:schemeClr val="tx1"/>
          </a:solidFill>
          <a:uFillTx/>
          <a:latin typeface="+mn-lt"/>
          <a:ea typeface="+mn-ea"/>
          <a:cs typeface="+mn-cs"/>
          <a:sym typeface="Lucida Sans Unicode"/>
        </a:defRPr>
      </a:lvl3pPr>
      <a:lvl4pPr marL="0" marR="0" indent="0" algn="l" defTabSz="914400" rtl="0" latinLnBrk="0">
        <a:lnSpc>
          <a:spcPct val="100000"/>
        </a:lnSpc>
        <a:spcBef>
          <a:spcPts val="200"/>
        </a:spcBef>
        <a:spcAft>
          <a:spcPts val="0"/>
        </a:spcAft>
        <a:buClrTx/>
        <a:buSzTx/>
        <a:buFontTx/>
        <a:buNone/>
        <a:tabLst/>
        <a:defRPr b="0" baseline="0" cap="none" i="0" spc="-4" strike="noStrike" sz="1000" u="none">
          <a:solidFill>
            <a:schemeClr val="tx1"/>
          </a:solidFill>
          <a:uFillTx/>
          <a:latin typeface="+mn-lt"/>
          <a:ea typeface="+mn-ea"/>
          <a:cs typeface="+mn-cs"/>
          <a:sym typeface="Lucida Sans Unicode"/>
        </a:defRPr>
      </a:lvl4pPr>
      <a:lvl5pPr marL="0" marR="0" indent="0" algn="l" defTabSz="914400" rtl="0" latinLnBrk="0">
        <a:lnSpc>
          <a:spcPct val="100000"/>
        </a:lnSpc>
        <a:spcBef>
          <a:spcPts val="200"/>
        </a:spcBef>
        <a:spcAft>
          <a:spcPts val="0"/>
        </a:spcAft>
        <a:buClrTx/>
        <a:buSzTx/>
        <a:buFontTx/>
        <a:buNone/>
        <a:tabLst/>
        <a:defRPr b="0" baseline="0" cap="none" i="0" spc="-4" strike="noStrike" sz="1000" u="none">
          <a:solidFill>
            <a:schemeClr val="tx1"/>
          </a:solidFill>
          <a:uFillTx/>
          <a:latin typeface="+mn-lt"/>
          <a:ea typeface="+mn-ea"/>
          <a:cs typeface="+mn-cs"/>
          <a:sym typeface="Lucida Sans Unicode"/>
        </a:defRPr>
      </a:lvl5pPr>
      <a:lvl6pPr marL="0" marR="0" indent="0" algn="l" defTabSz="914400" rtl="0" latinLnBrk="0">
        <a:lnSpc>
          <a:spcPct val="100000"/>
        </a:lnSpc>
        <a:spcBef>
          <a:spcPts val="200"/>
        </a:spcBef>
        <a:spcAft>
          <a:spcPts val="0"/>
        </a:spcAft>
        <a:buClrTx/>
        <a:buSzTx/>
        <a:buFontTx/>
        <a:buNone/>
        <a:tabLst/>
        <a:defRPr b="0" baseline="0" cap="none" i="0" spc="-4" strike="noStrike" sz="1000" u="none">
          <a:solidFill>
            <a:schemeClr val="tx1"/>
          </a:solidFill>
          <a:uFillTx/>
          <a:latin typeface="+mn-lt"/>
          <a:ea typeface="+mn-ea"/>
          <a:cs typeface="+mn-cs"/>
          <a:sym typeface="Lucida Sans Unicode"/>
        </a:defRPr>
      </a:lvl6pPr>
      <a:lvl7pPr marL="0" marR="0" indent="0" algn="l" defTabSz="914400" rtl="0" latinLnBrk="0">
        <a:lnSpc>
          <a:spcPct val="100000"/>
        </a:lnSpc>
        <a:spcBef>
          <a:spcPts val="200"/>
        </a:spcBef>
        <a:spcAft>
          <a:spcPts val="0"/>
        </a:spcAft>
        <a:buClrTx/>
        <a:buSzTx/>
        <a:buFontTx/>
        <a:buNone/>
        <a:tabLst/>
        <a:defRPr b="0" baseline="0" cap="none" i="0" spc="-4" strike="noStrike" sz="1000" u="none">
          <a:solidFill>
            <a:schemeClr val="tx1"/>
          </a:solidFill>
          <a:uFillTx/>
          <a:latin typeface="+mn-lt"/>
          <a:ea typeface="+mn-ea"/>
          <a:cs typeface="+mn-cs"/>
          <a:sym typeface="Lucida Sans Unicode"/>
        </a:defRPr>
      </a:lvl7pPr>
      <a:lvl8pPr marL="0" marR="0" indent="0" algn="l" defTabSz="914400" rtl="0" latinLnBrk="0">
        <a:lnSpc>
          <a:spcPct val="100000"/>
        </a:lnSpc>
        <a:spcBef>
          <a:spcPts val="200"/>
        </a:spcBef>
        <a:spcAft>
          <a:spcPts val="0"/>
        </a:spcAft>
        <a:buClrTx/>
        <a:buSzTx/>
        <a:buFontTx/>
        <a:buNone/>
        <a:tabLst/>
        <a:defRPr b="0" baseline="0" cap="none" i="0" spc="-4" strike="noStrike" sz="1000" u="none">
          <a:solidFill>
            <a:schemeClr val="tx1"/>
          </a:solidFill>
          <a:uFillTx/>
          <a:latin typeface="+mn-lt"/>
          <a:ea typeface="+mn-ea"/>
          <a:cs typeface="+mn-cs"/>
          <a:sym typeface="Lucida Sans Unicode"/>
        </a:defRPr>
      </a:lvl8pPr>
      <a:lvl9pPr marL="0" marR="0" indent="0" algn="l" defTabSz="914400" rtl="0" latinLnBrk="0">
        <a:lnSpc>
          <a:spcPct val="100000"/>
        </a:lnSpc>
        <a:spcBef>
          <a:spcPts val="200"/>
        </a:spcBef>
        <a:spcAft>
          <a:spcPts val="0"/>
        </a:spcAft>
        <a:buClrTx/>
        <a:buSzTx/>
        <a:buFontTx/>
        <a:buNone/>
        <a:tabLst/>
        <a:defRPr b="0" baseline="0" cap="none" i="0" spc="-4" strike="noStrike" sz="1000" u="none">
          <a:solidFill>
            <a:schemeClr val="tx1"/>
          </a:solidFill>
          <a:uFillTx/>
          <a:latin typeface="+mn-lt"/>
          <a:ea typeface="+mn-ea"/>
          <a:cs typeface="+mn-cs"/>
          <a:sym typeface="Lucida Sans Unicod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ocio.usda.gov/sites/default/files/docs/2012/Complain_combined_6_8_12.pdf" TargetMode="External"/><Relationship Id="rId3" Type="http://schemas.openxmlformats.org/officeDocument/2006/relationships/hyperlink" Target="http://www.ascr.usda.gov/complaint_filing_cust.html" TargetMode="External"/><Relationship Id="rId4" Type="http://schemas.openxmlformats.org/officeDocument/2006/relationships/hyperlink" Target="mailto:program.intake@usda.gov" TargetMode="External"/><Relationship Id="rId5" Type="http://schemas.openxmlformats.org/officeDocument/2006/relationships/image" Target="../media/image20.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 Id="rId3" Type="http://schemas.openxmlformats.org/officeDocument/2006/relationships/image" Target="../media/image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8.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ocio.usda.gov/sites/default/files/docs/2012/Complain_combined_6_8_12.pdf" TargetMode="External"/><Relationship Id="rId3" Type="http://schemas.openxmlformats.org/officeDocument/2006/relationships/hyperlink" Target="http://www.ocio.usda.gov/sites/default/files/docs/2012/Spanish_Form_508_Compliant_6_8_12_0.pdf" TargetMode="External"/><Relationship Id="rId4" Type="http://schemas.openxmlformats.org/officeDocument/2006/relationships/image" Target="../media/image2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p.gov/maps/" TargetMode="External"/><Relationship Id="rId3" Type="http://schemas.openxmlformats.org/officeDocument/2006/relationships/hyperlink" Target="http://www.census.gov/2010census/data/" TargetMode="External"/><Relationship Id="rId4" Type="http://schemas.openxmlformats.org/officeDocument/2006/relationships/hyperlink" Target="http://www.census.gov/acs/" TargetMode="External"/><Relationship Id="rId5" Type="http://schemas.openxmlformats.org/officeDocument/2006/relationships/hyperlink" Target="http://www.migrationpolicy.org/" TargetMode="External"/><Relationship Id="rId6" Type="http://schemas.openxmlformats.org/officeDocument/2006/relationships/image" Target="../media/image3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8.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0.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2.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4.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object 2"/>
          <p:cNvSpPr/>
          <p:nvPr/>
        </p:nvSpPr>
        <p:spPr>
          <a:xfrm>
            <a:off x="1687066" y="4953000"/>
            <a:ext cx="7456934" cy="4876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12831"/>
                </a:lnTo>
                <a:lnTo>
                  <a:pt x="21600" y="21600"/>
                </a:lnTo>
                <a:lnTo>
                  <a:pt x="21600" y="0"/>
                </a:lnTo>
                <a:close/>
              </a:path>
            </a:pathLst>
          </a:custGeom>
          <a:solidFill>
            <a:srgbClr val="9FCADC">
              <a:alpha val="39999"/>
            </a:srgbClr>
          </a:solidFill>
          <a:ln w="12700">
            <a:miter lim="400000"/>
          </a:ln>
        </p:spPr>
        <p:txBody>
          <a:bodyPr lIns="45719" rIns="45719"/>
          <a:lstStyle/>
          <a:p>
            <a:pPr/>
          </a:p>
        </p:txBody>
      </p:sp>
      <p:sp>
        <p:nvSpPr>
          <p:cNvPr id="69" name="object 3"/>
          <p:cNvSpPr/>
          <p:nvPr/>
        </p:nvSpPr>
        <p:spPr>
          <a:xfrm>
            <a:off x="110958" y="5237988"/>
            <a:ext cx="9033042" cy="7879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21600" y="21600"/>
                </a:lnTo>
                <a:lnTo>
                  <a:pt x="21600" y="0"/>
                </a:lnTo>
                <a:close/>
              </a:path>
            </a:pathLst>
          </a:custGeom>
          <a:solidFill>
            <a:srgbClr val="000000"/>
          </a:solidFill>
          <a:ln w="12700">
            <a:miter lim="400000"/>
          </a:ln>
        </p:spPr>
        <p:txBody>
          <a:bodyPr lIns="45719" rIns="45719"/>
          <a:lstStyle/>
          <a:p>
            <a:pPr/>
          </a:p>
        </p:txBody>
      </p:sp>
      <p:sp>
        <p:nvSpPr>
          <p:cNvPr id="70" name="object 4"/>
          <p:cNvSpPr/>
          <p:nvPr/>
        </p:nvSpPr>
        <p:spPr>
          <a:xfrm>
            <a:off x="-1" y="4998720"/>
            <a:ext cx="9141716" cy="1856995"/>
          </a:xfrm>
          <a:prstGeom prst="rect">
            <a:avLst/>
          </a:prstGeom>
          <a:blipFill>
            <a:blip r:embed="rId2"/>
            <a:stretch>
              <a:fillRect/>
            </a:stretch>
          </a:blipFill>
          <a:ln w="12700">
            <a:miter lim="400000"/>
          </a:ln>
        </p:spPr>
        <p:txBody>
          <a:bodyPr lIns="45719" rIns="45719"/>
          <a:lstStyle/>
          <a:p>
            <a:pPr/>
          </a:p>
        </p:txBody>
      </p:sp>
      <p:sp>
        <p:nvSpPr>
          <p:cNvPr id="71" name="object 5"/>
          <p:cNvSpPr/>
          <p:nvPr/>
        </p:nvSpPr>
        <p:spPr>
          <a:xfrm>
            <a:off x="0" y="4991317"/>
            <a:ext cx="9144000" cy="802235"/>
          </a:xfrm>
          <a:prstGeom prst="rect">
            <a:avLst/>
          </a:prstGeom>
          <a:blipFill>
            <a:blip r:embed="rId3"/>
            <a:stretch>
              <a:fillRect/>
            </a:stretch>
          </a:blipFill>
          <a:ln w="12700">
            <a:miter lim="400000"/>
          </a:ln>
        </p:spPr>
        <p:txBody>
          <a:bodyPr lIns="45719" rIns="45719"/>
          <a:lstStyle/>
          <a:p>
            <a:pPr/>
          </a:p>
        </p:txBody>
      </p:sp>
      <p:sp>
        <p:nvSpPr>
          <p:cNvPr id="72" name="object 6"/>
          <p:cNvSpPr/>
          <p:nvPr/>
        </p:nvSpPr>
        <p:spPr>
          <a:xfrm>
            <a:off x="850386" y="804663"/>
            <a:ext cx="7421127" cy="1200167"/>
          </a:xfrm>
          <a:prstGeom prst="rect">
            <a:avLst/>
          </a:prstGeom>
          <a:blipFill>
            <a:blip r:embed="rId4"/>
            <a:stretch>
              <a:fillRect/>
            </a:stretch>
          </a:blipFill>
          <a:ln w="12700">
            <a:miter lim="400000"/>
          </a:ln>
        </p:spPr>
        <p:txBody>
          <a:bodyPr lIns="45719" rIns="45719"/>
          <a:lstStyle/>
          <a:p>
            <a:pPr/>
          </a:p>
        </p:txBody>
      </p:sp>
      <p:sp>
        <p:nvSpPr>
          <p:cNvPr id="73" name="object 7"/>
          <p:cNvSpPr txBox="1"/>
          <p:nvPr/>
        </p:nvSpPr>
        <p:spPr>
          <a:xfrm>
            <a:off x="1450975" y="3569842"/>
            <a:ext cx="6178550" cy="10257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216534" algn="ctr">
              <a:spcBef>
                <a:spcPts val="100"/>
              </a:spcBef>
              <a:defRPr spc="-5" sz="3000">
                <a:solidFill>
                  <a:srgbClr val="464646"/>
                </a:solidFill>
                <a:latin typeface="Lucida Sans Unicode"/>
                <a:ea typeface="Lucida Sans Unicode"/>
                <a:cs typeface="Lucida Sans Unicode"/>
                <a:sym typeface="Lucida Sans Unicode"/>
              </a:defRPr>
            </a:pPr>
            <a:r>
              <a:t>Civil Rights</a:t>
            </a:r>
            <a:r>
              <a:rPr spc="-20"/>
              <a:t> </a:t>
            </a:r>
            <a:r>
              <a:rPr spc="-10"/>
              <a:t>Division</a:t>
            </a:r>
          </a:p>
          <a:p>
            <a:pPr algn="ctr">
              <a:defRPr spc="-5" sz="3000">
                <a:solidFill>
                  <a:srgbClr val="464646"/>
                </a:solidFill>
                <a:latin typeface="Lucida Sans Unicode"/>
                <a:ea typeface="Lucida Sans Unicode"/>
                <a:cs typeface="Lucida Sans Unicode"/>
                <a:sym typeface="Lucida Sans Unicode"/>
              </a:defRPr>
            </a:pPr>
            <a:r>
              <a:t>Food and Nutrition Service,</a:t>
            </a:r>
            <a:r>
              <a:rPr spc="-70"/>
              <a:t> </a:t>
            </a:r>
            <a:r>
              <a:rPr spc="0"/>
              <a:t>USDA</a:t>
            </a:r>
          </a:p>
        </p:txBody>
      </p:sp>
      <p:sp>
        <p:nvSpPr>
          <p:cNvPr id="74" name="object 8"/>
          <p:cNvSpPr/>
          <p:nvPr/>
        </p:nvSpPr>
        <p:spPr>
          <a:xfrm>
            <a:off x="7074406" y="5029200"/>
            <a:ext cx="1524001" cy="1335025"/>
          </a:xfrm>
          <a:prstGeom prst="rect">
            <a:avLst/>
          </a:prstGeom>
          <a:blipFill>
            <a:blip r:embed="rId5"/>
            <a:stretch>
              <a:fillRect/>
            </a:stretch>
          </a:blipFill>
          <a:ln w="12700">
            <a:miter lim="400000"/>
          </a:ln>
        </p:spPr>
        <p:txBody>
          <a:bodyPr lIns="45719" rIns="45719"/>
          <a:lstStyle/>
          <a:p>
            <a:pPr/>
          </a:p>
        </p:txBody>
      </p:sp>
      <p:sp>
        <p:nvSpPr>
          <p:cNvPr id="75" name="object 9"/>
          <p:cNvSpPr/>
          <p:nvPr/>
        </p:nvSpPr>
        <p:spPr>
          <a:xfrm>
            <a:off x="457200" y="5029200"/>
            <a:ext cx="1476756" cy="1293877"/>
          </a:xfrm>
          <a:prstGeom prst="rect">
            <a:avLst/>
          </a:prstGeom>
          <a:blipFill>
            <a:blip r:embed="rId6"/>
            <a:stretch>
              <a:fillRect/>
            </a:stretch>
          </a:blipFill>
          <a:ln w="12700">
            <a:miter lim="400000"/>
          </a:ln>
        </p:spPr>
        <p:txBody>
          <a:bodyPr lIns="45719" rIns="45719"/>
          <a:lstStyle/>
          <a:p>
            <a:pPr/>
          </a:p>
        </p:txBody>
      </p:sp>
      <p:sp>
        <p:nvSpPr>
          <p:cNvPr id="76" name="object 10"/>
          <p:cNvSpPr/>
          <p:nvPr/>
        </p:nvSpPr>
        <p:spPr>
          <a:xfrm>
            <a:off x="2262859" y="5822546"/>
            <a:ext cx="4405438" cy="998067"/>
          </a:xfrm>
          <a:prstGeom prst="rect">
            <a:avLst/>
          </a:prstGeom>
          <a:blipFill>
            <a:blip r:embed="rId7"/>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object 2"/>
          <p:cNvSpPr txBox="1"/>
          <p:nvPr>
            <p:ph type="title"/>
          </p:nvPr>
        </p:nvSpPr>
        <p:spPr>
          <a:xfrm>
            <a:off x="556385" y="1596592"/>
            <a:ext cx="8031228" cy="1604646"/>
          </a:xfrm>
          <a:prstGeom prst="rect">
            <a:avLst/>
          </a:prstGeom>
        </p:spPr>
        <p:txBody>
          <a:bodyPr/>
          <a:lstStyle/>
          <a:p>
            <a:pPr marR="5080">
              <a:lnSpc>
                <a:spcPts val="3400"/>
              </a:lnSpc>
              <a:spcBef>
                <a:spcPts val="500"/>
              </a:spcBef>
              <a:defRPr sz="3200"/>
            </a:pPr>
            <a:r>
              <a:t>All </a:t>
            </a:r>
            <a:r>
              <a:rPr spc="-100"/>
              <a:t>FNS programs </a:t>
            </a:r>
            <a:r>
              <a:t>must </a:t>
            </a:r>
            <a:r>
              <a:rPr spc="-100"/>
              <a:t>include </a:t>
            </a:r>
            <a:r>
              <a:t>a </a:t>
            </a:r>
            <a:r>
              <a:rPr spc="-100"/>
              <a:t>public  </a:t>
            </a:r>
            <a:r>
              <a:t>notification</a:t>
            </a:r>
            <a:r>
              <a:rPr spc="-100"/>
              <a:t> </a:t>
            </a:r>
            <a:r>
              <a:t>system.</a:t>
            </a:r>
          </a:p>
        </p:txBody>
      </p:sp>
      <p:sp>
        <p:nvSpPr>
          <p:cNvPr id="129" name="object 3"/>
          <p:cNvSpPr/>
          <p:nvPr/>
        </p:nvSpPr>
        <p:spPr>
          <a:xfrm>
            <a:off x="2502399" y="655267"/>
            <a:ext cx="4444763" cy="435231"/>
          </a:xfrm>
          <a:prstGeom prst="rect">
            <a:avLst/>
          </a:prstGeom>
          <a:blipFill>
            <a:blip r:embed="rId2"/>
            <a:stretch>
              <a:fillRect/>
            </a:stretch>
          </a:blipFill>
          <a:ln w="12700">
            <a:miter lim="400000"/>
          </a:ln>
        </p:spPr>
        <p:txBody>
          <a:bodyPr lIns="45719" rIns="45719"/>
          <a:lstStyle/>
          <a:p>
            <a:pPr/>
          </a:p>
        </p:txBody>
      </p:sp>
      <p:sp>
        <p:nvSpPr>
          <p:cNvPr id="130"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object 2"/>
          <p:cNvSpPr txBox="1"/>
          <p:nvPr/>
        </p:nvSpPr>
        <p:spPr>
          <a:xfrm>
            <a:off x="612139" y="1519107"/>
            <a:ext cx="8046086" cy="46611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469900" indent="-457834">
              <a:spcBef>
                <a:spcPts val="500"/>
              </a:spcBef>
              <a:buClr>
                <a:srgbClr val="2CA1BE"/>
              </a:buClr>
              <a:buSzPct val="67857"/>
              <a:buChar char=""/>
              <a:tabLst>
                <a:tab pos="469900" algn="l"/>
              </a:tabLst>
              <a:defRPr sz="2800">
                <a:latin typeface="Lucida Sans Unicode"/>
                <a:ea typeface="Lucida Sans Unicode"/>
                <a:cs typeface="Lucida Sans Unicode"/>
                <a:sym typeface="Lucida Sans Unicode"/>
              </a:defRPr>
            </a:pPr>
            <a:r>
              <a:t>Program</a:t>
            </a:r>
            <a:r>
              <a:rPr spc="-35"/>
              <a:t> </a:t>
            </a:r>
            <a:r>
              <a:t>Availability</a:t>
            </a:r>
          </a:p>
          <a:p>
            <a:pPr marR="216534" indent="889000">
              <a:spcBef>
                <a:spcPts val="300"/>
              </a:spcBef>
              <a:defRPr spc="-5" sz="2400">
                <a:latin typeface="Lucida Sans Unicode"/>
                <a:ea typeface="Lucida Sans Unicode"/>
                <a:cs typeface="Lucida Sans Unicode"/>
                <a:sym typeface="Lucida Sans Unicode"/>
              </a:defRPr>
            </a:pPr>
            <a:r>
              <a:t>Inform applicants, participants, and potentially  eligible persons of their program rights and  responsibilities and </a:t>
            </a:r>
            <a:r>
              <a:rPr spc="0"/>
              <a:t>the steps </a:t>
            </a:r>
            <a:r>
              <a:t>necessary </a:t>
            </a:r>
            <a:r>
              <a:rPr spc="0"/>
              <a:t>for  </a:t>
            </a:r>
            <a:r>
              <a:t>participation.</a:t>
            </a:r>
          </a:p>
          <a:p>
            <a:pPr>
              <a:defRPr sz="2200">
                <a:latin typeface="Lucida Sans Unicode"/>
                <a:ea typeface="Lucida Sans Unicode"/>
                <a:cs typeface="Lucida Sans Unicode"/>
                <a:sym typeface="Lucida Sans Unicode"/>
              </a:defRPr>
            </a:pPr>
          </a:p>
          <a:p>
            <a:pPr marL="469900" indent="-457834">
              <a:buClr>
                <a:srgbClr val="2CA1BE"/>
              </a:buClr>
              <a:buSzPct val="67857"/>
              <a:buChar char=""/>
              <a:tabLst>
                <a:tab pos="469900" algn="l"/>
              </a:tabLst>
              <a:defRPr sz="2800">
                <a:latin typeface="Lucida Sans Unicode"/>
                <a:ea typeface="Lucida Sans Unicode"/>
                <a:cs typeface="Lucida Sans Unicode"/>
                <a:sym typeface="Lucida Sans Unicode"/>
              </a:defRPr>
            </a:pPr>
            <a:r>
              <a:t>Complaint</a:t>
            </a:r>
            <a:r>
              <a:rPr spc="-30"/>
              <a:t> </a:t>
            </a:r>
            <a:r>
              <a:rPr spc="-5"/>
              <a:t>Information</a:t>
            </a:r>
          </a:p>
          <a:p>
            <a:pPr marR="5080" indent="889000">
              <a:spcBef>
                <a:spcPts val="300"/>
              </a:spcBef>
              <a:defRPr sz="2400">
                <a:latin typeface="Lucida Sans Unicode"/>
                <a:ea typeface="Lucida Sans Unicode"/>
                <a:cs typeface="Lucida Sans Unicode"/>
                <a:sym typeface="Lucida Sans Unicode"/>
              </a:defRPr>
            </a:pPr>
            <a:r>
              <a:t>Advise </a:t>
            </a:r>
            <a:r>
              <a:rPr spc="-5"/>
              <a:t>applicants and participants at the service  delivery point of their right to </a:t>
            </a:r>
            <a:r>
              <a:t>file a </a:t>
            </a:r>
            <a:r>
              <a:rPr spc="-5"/>
              <a:t>complaint,  </a:t>
            </a:r>
            <a:r>
              <a:t>how </a:t>
            </a:r>
            <a:r>
              <a:rPr spc="-5"/>
              <a:t>to file </a:t>
            </a:r>
            <a:r>
              <a:t>a </a:t>
            </a:r>
            <a:r>
              <a:rPr spc="-5"/>
              <a:t>complaint, and the complaint  </a:t>
            </a:r>
            <a:r>
              <a:rPr spc="-10"/>
              <a:t>procedures.</a:t>
            </a:r>
          </a:p>
        </p:txBody>
      </p:sp>
      <p:sp>
        <p:nvSpPr>
          <p:cNvPr id="133" name="object 3"/>
          <p:cNvSpPr/>
          <p:nvPr/>
        </p:nvSpPr>
        <p:spPr>
          <a:xfrm>
            <a:off x="821429" y="656735"/>
            <a:ext cx="7503426" cy="435378"/>
          </a:xfrm>
          <a:prstGeom prst="rect">
            <a:avLst/>
          </a:prstGeom>
          <a:blipFill>
            <a:blip r:embed="rId2"/>
            <a:stretch>
              <a:fillRect/>
            </a:stretch>
          </a:blipFill>
          <a:ln w="12700">
            <a:miter lim="400000"/>
          </a:ln>
        </p:spPr>
        <p:txBody>
          <a:bodyPr lIns="45719" rIns="45719"/>
          <a:lstStyle/>
          <a:p>
            <a:pPr/>
          </a:p>
        </p:txBody>
      </p:sp>
      <p:sp>
        <p:nvSpPr>
          <p:cNvPr id="134"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object 2"/>
          <p:cNvSpPr txBox="1"/>
          <p:nvPr/>
        </p:nvSpPr>
        <p:spPr>
          <a:xfrm>
            <a:off x="645668" y="1446195"/>
            <a:ext cx="7924801" cy="45859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indent="-256540">
              <a:spcBef>
                <a:spcPts val="200"/>
              </a:spcBef>
              <a:buClr>
                <a:srgbClr val="2CA1BE"/>
              </a:buClr>
              <a:buSzPct val="66666"/>
              <a:buChar char=""/>
              <a:tabLst>
                <a:tab pos="266700" algn="l"/>
              </a:tabLst>
              <a:defRPr sz="2700">
                <a:latin typeface="Lucida Sans Unicode"/>
                <a:ea typeface="Lucida Sans Unicode"/>
                <a:cs typeface="Lucida Sans Unicode"/>
                <a:sym typeface="Lucida Sans Unicode"/>
              </a:defRPr>
            </a:pPr>
            <a:r>
              <a:t>Nondiscrimination</a:t>
            </a:r>
            <a:r>
              <a:rPr spc="-40"/>
              <a:t> </a:t>
            </a:r>
            <a:r>
              <a:t>Statement</a:t>
            </a:r>
          </a:p>
          <a:p>
            <a:pPr marR="5080" indent="789940">
              <a:lnSpc>
                <a:spcPct val="90000"/>
              </a:lnSpc>
              <a:spcBef>
                <a:spcPts val="400"/>
              </a:spcBef>
              <a:defRPr sz="2400">
                <a:latin typeface="Lucida Sans Unicode"/>
                <a:ea typeface="Lucida Sans Unicode"/>
                <a:cs typeface="Lucida Sans Unicode"/>
                <a:sym typeface="Lucida Sans Unicode"/>
              </a:defRPr>
            </a:pPr>
            <a:r>
              <a:t>All </a:t>
            </a:r>
            <a:r>
              <a:rPr spc="-5"/>
              <a:t>information materials </a:t>
            </a:r>
            <a:r>
              <a:rPr spc="-10"/>
              <a:t>and </a:t>
            </a:r>
            <a:r>
              <a:rPr spc="-5"/>
              <a:t>sources, including  Web </a:t>
            </a:r>
            <a:r>
              <a:t>sites, </a:t>
            </a:r>
            <a:r>
              <a:rPr spc="-5"/>
              <a:t>used by FNS, </a:t>
            </a:r>
            <a:r>
              <a:t>State </a:t>
            </a:r>
            <a:r>
              <a:rPr spc="-10"/>
              <a:t>agencies, </a:t>
            </a:r>
            <a:r>
              <a:rPr spc="-5"/>
              <a:t>local  agencies, or other subrecipients to inform the  public about FNS programs </a:t>
            </a:r>
            <a:r>
              <a:t>must </a:t>
            </a:r>
            <a:r>
              <a:rPr spc="-5"/>
              <a:t>contain </a:t>
            </a:r>
            <a:r>
              <a:t>a  </a:t>
            </a:r>
            <a:r>
              <a:rPr spc="-5"/>
              <a:t>nondiscrimination</a:t>
            </a:r>
            <a:r>
              <a:rPr spc="5"/>
              <a:t> </a:t>
            </a:r>
            <a:r>
              <a:rPr spc="-5"/>
              <a:t>statement.</a:t>
            </a:r>
          </a:p>
          <a:p>
            <a:pPr>
              <a:defRPr sz="2200">
                <a:latin typeface="Lucida Sans Unicode"/>
                <a:ea typeface="Lucida Sans Unicode"/>
                <a:cs typeface="Lucida Sans Unicode"/>
                <a:sym typeface="Lucida Sans Unicode"/>
              </a:defRPr>
            </a:pPr>
          </a:p>
          <a:p>
            <a:pPr marR="22225" indent="789940">
              <a:lnSpc>
                <a:spcPct val="90000"/>
              </a:lnSpc>
              <a:tabLst>
                <a:tab pos="6350000" algn="l"/>
              </a:tabLst>
              <a:defRPr spc="-5" sz="2400">
                <a:latin typeface="Lucida Sans Unicode"/>
                <a:ea typeface="Lucida Sans Unicode"/>
                <a:cs typeface="Lucida Sans Unicode"/>
                <a:sym typeface="Lucida Sans Unicode"/>
              </a:defRPr>
            </a:pPr>
            <a:r>
              <a:t>The statement is </a:t>
            </a:r>
            <a:r>
              <a:rPr spc="0"/>
              <a:t>not </a:t>
            </a:r>
            <a:r>
              <a:t>required to be included </a:t>
            </a:r>
            <a:r>
              <a:rPr spc="0"/>
              <a:t>on  </a:t>
            </a:r>
            <a:r>
              <a:t>every page of the program</a:t>
            </a:r>
            <a:r>
              <a:rPr spc="60"/>
              <a:t> </a:t>
            </a:r>
            <a:r>
              <a:t>Web</a:t>
            </a:r>
            <a:r>
              <a:rPr spc="5"/>
              <a:t> </a:t>
            </a:r>
            <a:r>
              <a:rPr spc="0"/>
              <a:t>site.	At a  minimum, </a:t>
            </a:r>
            <a:r>
              <a:t>the nondiscrimination statement or </a:t>
            </a:r>
            <a:r>
              <a:rPr spc="0"/>
              <a:t>a  </a:t>
            </a:r>
            <a:r>
              <a:t>link to it </a:t>
            </a:r>
            <a:r>
              <a:rPr spc="0"/>
              <a:t>must </a:t>
            </a:r>
            <a:r>
              <a:t>be included on the </a:t>
            </a:r>
            <a:r>
              <a:rPr spc="0"/>
              <a:t>home </a:t>
            </a:r>
            <a:r>
              <a:t>page </a:t>
            </a:r>
            <a:r>
              <a:rPr spc="0"/>
              <a:t>of  </a:t>
            </a:r>
            <a:r>
              <a:t>the program information.</a:t>
            </a:r>
          </a:p>
        </p:txBody>
      </p:sp>
      <p:sp>
        <p:nvSpPr>
          <p:cNvPr id="137" name="object 3"/>
          <p:cNvSpPr/>
          <p:nvPr/>
        </p:nvSpPr>
        <p:spPr>
          <a:xfrm>
            <a:off x="728468" y="566862"/>
            <a:ext cx="7689347" cy="447464"/>
          </a:xfrm>
          <a:prstGeom prst="rect">
            <a:avLst/>
          </a:prstGeom>
          <a:blipFill>
            <a:blip r:embed="rId2"/>
            <a:stretch>
              <a:fillRect/>
            </a:stretch>
          </a:blipFill>
          <a:ln w="12700">
            <a:miter lim="400000"/>
          </a:ln>
        </p:spPr>
        <p:txBody>
          <a:bodyPr lIns="45719" rIns="45719"/>
          <a:lstStyle/>
          <a:p>
            <a:pPr/>
          </a:p>
        </p:txBody>
      </p:sp>
      <p:sp>
        <p:nvSpPr>
          <p:cNvPr id="138"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object 2"/>
          <p:cNvSpPr txBox="1"/>
          <p:nvPr>
            <p:ph type="title"/>
          </p:nvPr>
        </p:nvSpPr>
        <p:spPr>
          <a:xfrm>
            <a:off x="645668" y="1258569"/>
            <a:ext cx="7813676" cy="452120"/>
          </a:xfrm>
          <a:prstGeom prst="rect">
            <a:avLst/>
          </a:prstGeom>
        </p:spPr>
        <p:txBody>
          <a:bodyPr/>
          <a:lstStyle/>
          <a:p>
            <a:pPr indent="12573" defTabSz="905255">
              <a:defRPr sz="2772">
                <a:solidFill>
                  <a:srgbClr val="3E3E3E"/>
                </a:solidFill>
              </a:defRPr>
            </a:pPr>
            <a:r>
              <a:t>State agencies and/or CACFP sponsors</a:t>
            </a:r>
            <a:r>
              <a:rPr spc="-198"/>
              <a:t> </a:t>
            </a:r>
            <a:r>
              <a:t>must:</a:t>
            </a:r>
          </a:p>
        </p:txBody>
      </p:sp>
      <p:sp>
        <p:nvSpPr>
          <p:cNvPr id="141" name="object 3"/>
          <p:cNvSpPr txBox="1"/>
          <p:nvPr/>
        </p:nvSpPr>
        <p:spPr>
          <a:xfrm>
            <a:off x="645667" y="1921077"/>
            <a:ext cx="8033386" cy="429540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indent="-256540">
              <a:buClr>
                <a:srgbClr val="2CA1BE"/>
              </a:buClr>
              <a:buSzPct val="68421"/>
              <a:buChar char=""/>
              <a:tabLst>
                <a:tab pos="266700" algn="l"/>
              </a:tabLst>
              <a:defRPr spc="-5" sz="1900">
                <a:latin typeface="Lucida Sans Unicode"/>
                <a:ea typeface="Lucida Sans Unicode"/>
                <a:cs typeface="Lucida Sans Unicode"/>
                <a:sym typeface="Lucida Sans Unicode"/>
              </a:defRPr>
            </a:pPr>
            <a:r>
              <a:t>Make program information </a:t>
            </a:r>
            <a:r>
              <a:rPr spc="-10"/>
              <a:t>available </a:t>
            </a:r>
            <a:r>
              <a:t>to the public upon</a:t>
            </a:r>
            <a:r>
              <a:rPr spc="104"/>
              <a:t> </a:t>
            </a:r>
            <a:r>
              <a:rPr spc="-10"/>
              <a:t>request;</a:t>
            </a:r>
          </a:p>
          <a:p>
            <a:pPr marL="268604" indent="-256540">
              <a:spcBef>
                <a:spcPts val="2000"/>
              </a:spcBef>
              <a:buClr>
                <a:srgbClr val="2CA1BE"/>
              </a:buClr>
              <a:buSzPct val="68421"/>
              <a:buChar char=""/>
              <a:tabLst>
                <a:tab pos="266700" algn="l"/>
              </a:tabLst>
              <a:defRPr spc="-5" sz="1900">
                <a:latin typeface="Lucida Sans Unicode"/>
                <a:ea typeface="Lucida Sans Unicode"/>
                <a:cs typeface="Lucida Sans Unicode"/>
                <a:sym typeface="Lucida Sans Unicode"/>
              </a:defRPr>
            </a:pPr>
            <a:r>
              <a:t>Prominently </a:t>
            </a:r>
            <a:r>
              <a:rPr spc="-10"/>
              <a:t>display the </a:t>
            </a:r>
            <a:r>
              <a:t>“And Justice for All”</a:t>
            </a:r>
            <a:r>
              <a:rPr spc="80"/>
              <a:t> </a:t>
            </a:r>
            <a:r>
              <a:t>poster;</a:t>
            </a:r>
          </a:p>
          <a:p>
            <a:pPr marL="268604" marR="337184" indent="-269240" algn="r">
              <a:spcBef>
                <a:spcPts val="2000"/>
              </a:spcBef>
              <a:buClr>
                <a:srgbClr val="2CA1BE"/>
              </a:buClr>
              <a:buSzPct val="68421"/>
              <a:buChar char=""/>
              <a:tabLst>
                <a:tab pos="266700" algn="l"/>
              </a:tabLst>
              <a:defRPr spc="-5" sz="1900">
                <a:latin typeface="Lucida Sans Unicode"/>
                <a:ea typeface="Lucida Sans Unicode"/>
                <a:cs typeface="Lucida Sans Unicode"/>
                <a:sym typeface="Lucida Sans Unicode"/>
              </a:defRPr>
            </a:pPr>
            <a:r>
              <a:t>Inform </a:t>
            </a:r>
            <a:r>
              <a:rPr spc="-10"/>
              <a:t>potentially </a:t>
            </a:r>
            <a:r>
              <a:t>eligible persons, </a:t>
            </a:r>
            <a:r>
              <a:rPr spc="-10"/>
              <a:t>applicants, participants</a:t>
            </a:r>
            <a:r>
              <a:rPr spc="184"/>
              <a:t> </a:t>
            </a:r>
            <a:r>
              <a:rPr spc="-10"/>
              <a:t>and</a:t>
            </a:r>
          </a:p>
          <a:p>
            <a:pPr marR="387350" algn="r">
              <a:defRPr spc="-5" sz="1900">
                <a:latin typeface="Lucida Sans Unicode"/>
                <a:ea typeface="Lucida Sans Unicode"/>
                <a:cs typeface="Lucida Sans Unicode"/>
                <a:sym typeface="Lucida Sans Unicode"/>
              </a:defRPr>
            </a:pPr>
            <a:r>
              <a:t>grassroots organizations of programs or changes </a:t>
            </a:r>
            <a:r>
              <a:rPr spc="0"/>
              <a:t>in</a:t>
            </a:r>
            <a:r>
              <a:rPr spc="-50"/>
              <a:t> </a:t>
            </a:r>
            <a:r>
              <a:t>programs;</a:t>
            </a:r>
          </a:p>
          <a:p>
            <a:pPr marL="268604" marR="135889" indent="-256540">
              <a:spcBef>
                <a:spcPts val="1900"/>
              </a:spcBef>
              <a:buClr>
                <a:srgbClr val="2CA1BE"/>
              </a:buClr>
              <a:buSzPct val="68421"/>
              <a:buChar char=""/>
              <a:tabLst>
                <a:tab pos="266700" algn="l"/>
              </a:tabLst>
              <a:defRPr spc="-5" sz="1900">
                <a:latin typeface="Lucida Sans Unicode"/>
                <a:ea typeface="Lucida Sans Unicode"/>
                <a:cs typeface="Lucida Sans Unicode"/>
                <a:sym typeface="Lucida Sans Unicode"/>
              </a:defRPr>
            </a:pPr>
            <a:r>
              <a:t>Convey </a:t>
            </a:r>
            <a:r>
              <a:rPr spc="-10"/>
              <a:t>the </a:t>
            </a:r>
            <a:r>
              <a:t>message of equal </a:t>
            </a:r>
            <a:r>
              <a:rPr spc="-10"/>
              <a:t>opportunity </a:t>
            </a:r>
            <a:r>
              <a:t>in all </a:t>
            </a:r>
            <a:r>
              <a:rPr spc="-10"/>
              <a:t>photos and other  </a:t>
            </a:r>
            <a:r>
              <a:t>graphics </a:t>
            </a:r>
            <a:r>
              <a:rPr spc="-10"/>
              <a:t>that are </a:t>
            </a:r>
            <a:r>
              <a:t>used to provide </a:t>
            </a:r>
            <a:r>
              <a:rPr spc="-10"/>
              <a:t>program </a:t>
            </a:r>
            <a:r>
              <a:t>or </a:t>
            </a:r>
            <a:r>
              <a:rPr spc="-10"/>
              <a:t>program-related  </a:t>
            </a:r>
            <a:r>
              <a:t>information;</a:t>
            </a:r>
          </a:p>
          <a:p>
            <a:pPr marL="268604" marR="5080" indent="-256540">
              <a:spcBef>
                <a:spcPts val="2000"/>
              </a:spcBef>
              <a:buClr>
                <a:srgbClr val="2CA1BE"/>
              </a:buClr>
              <a:buSzPct val="68421"/>
              <a:buChar char=""/>
              <a:tabLst>
                <a:tab pos="266700" algn="l"/>
              </a:tabLst>
              <a:defRPr spc="-5" sz="1900">
                <a:latin typeface="Lucida Sans Unicode"/>
                <a:ea typeface="Lucida Sans Unicode"/>
                <a:cs typeface="Lucida Sans Unicode"/>
                <a:sym typeface="Lucida Sans Unicode"/>
              </a:defRPr>
            </a:pPr>
            <a:r>
              <a:t>Provide </a:t>
            </a:r>
            <a:r>
              <a:rPr spc="-10"/>
              <a:t>appropriate </a:t>
            </a:r>
            <a:r>
              <a:t>information in alternative formats for </a:t>
            </a:r>
            <a:r>
              <a:rPr spc="-10"/>
              <a:t>persons  </a:t>
            </a:r>
            <a:r>
              <a:t>with disabilities </a:t>
            </a:r>
            <a:r>
              <a:rPr spc="-10"/>
              <a:t>and </a:t>
            </a:r>
            <a:r>
              <a:t>in </a:t>
            </a:r>
            <a:r>
              <a:rPr spc="-10"/>
              <a:t>the appropriate </a:t>
            </a:r>
            <a:r>
              <a:t>language(s) for LEP  persons.</a:t>
            </a:r>
          </a:p>
        </p:txBody>
      </p:sp>
      <p:sp>
        <p:nvSpPr>
          <p:cNvPr id="142" name="object 4"/>
          <p:cNvSpPr/>
          <p:nvPr/>
        </p:nvSpPr>
        <p:spPr>
          <a:xfrm>
            <a:off x="876293" y="545540"/>
            <a:ext cx="7393697" cy="435230"/>
          </a:xfrm>
          <a:prstGeom prst="rect">
            <a:avLst/>
          </a:prstGeom>
          <a:blipFill>
            <a:blip r:embed="rId2"/>
            <a:stretch>
              <a:fillRect/>
            </a:stretch>
          </a:blipFill>
          <a:ln w="12700">
            <a:miter lim="400000"/>
          </a:ln>
        </p:spPr>
        <p:txBody>
          <a:bodyPr lIns="45719" rIns="45719"/>
          <a:lstStyle/>
          <a:p>
            <a:pPr/>
          </a:p>
        </p:txBody>
      </p:sp>
      <p:sp>
        <p:nvSpPr>
          <p:cNvPr id="143" name="object 5"/>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object 2"/>
          <p:cNvSpPr/>
          <p:nvPr/>
        </p:nvSpPr>
        <p:spPr>
          <a:xfrm>
            <a:off x="922015" y="450996"/>
            <a:ext cx="7331211" cy="444518"/>
          </a:xfrm>
          <a:prstGeom prst="rect">
            <a:avLst/>
          </a:prstGeom>
          <a:blipFill>
            <a:blip r:embed="rId2"/>
            <a:stretch>
              <a:fillRect/>
            </a:stretch>
          </a:blipFill>
          <a:ln w="12700">
            <a:miter lim="400000"/>
          </a:ln>
        </p:spPr>
        <p:txBody>
          <a:bodyPr lIns="45719" rIns="45719"/>
          <a:lstStyle/>
          <a:p>
            <a:pPr/>
          </a:p>
        </p:txBody>
      </p:sp>
      <p:sp>
        <p:nvSpPr>
          <p:cNvPr id="146" name="object 3"/>
          <p:cNvSpPr txBox="1"/>
          <p:nvPr/>
        </p:nvSpPr>
        <p:spPr>
          <a:xfrm>
            <a:off x="907567" y="1005377"/>
            <a:ext cx="7474585" cy="50481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389890" indent="12700">
              <a:spcBef>
                <a:spcPts val="100"/>
              </a:spcBef>
              <a:defRPr spc="-15" sz="1200">
                <a:latin typeface="Times New Roman"/>
                <a:ea typeface="Times New Roman"/>
                <a:cs typeface="Times New Roman"/>
                <a:sym typeface="Times New Roman"/>
              </a:defRPr>
            </a:pPr>
            <a: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R="389890" indent="12700">
              <a:spcBef>
                <a:spcPts val="100"/>
              </a:spcBef>
              <a:defRPr spc="-15" sz="1200">
                <a:latin typeface="Times New Roman"/>
                <a:ea typeface="Times New Roman"/>
                <a:cs typeface="Times New Roman"/>
                <a:sym typeface="Times New Roman"/>
              </a:defRPr>
            </a:pPr>
          </a:p>
          <a:p>
            <a:pPr marR="389890" indent="12700">
              <a:spcBef>
                <a:spcPts val="100"/>
              </a:spcBef>
              <a:defRPr spc="-15" sz="1200">
                <a:latin typeface="Times New Roman"/>
                <a:ea typeface="Times New Roman"/>
                <a:cs typeface="Times New Roman"/>
                <a:sym typeface="Times New Roman"/>
              </a:defRPr>
            </a:pPr>
            <a: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R="389890" indent="12700">
              <a:spcBef>
                <a:spcPts val="100"/>
              </a:spcBef>
              <a:defRPr spc="-15" sz="1200">
                <a:latin typeface="Times New Roman"/>
                <a:ea typeface="Times New Roman"/>
                <a:cs typeface="Times New Roman"/>
                <a:sym typeface="Times New Roman"/>
              </a:defRPr>
            </a:pPr>
          </a:p>
          <a:p>
            <a:pPr marR="389890" indent="12700">
              <a:spcBef>
                <a:spcPts val="100"/>
              </a:spcBef>
              <a:defRPr spc="-15" sz="1200">
                <a:latin typeface="Times New Roman"/>
                <a:ea typeface="Times New Roman"/>
                <a:cs typeface="Times New Roman"/>
                <a:sym typeface="Times New Roman"/>
              </a:defRPr>
            </a:pPr>
            <a:r>
              <a:t>To file a program discrimination complaint, a Complainant should complete a Form AD-3027, USDA Program Discrimination Complaint Form which can be obtained online at: https://www.usda.gov/sites/default/files/documents/USDA-OASCR%20P-Complaint-Form-0508-0002-508-11-28-17Fax2Mail.pdf,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R="389890" indent="12700">
              <a:spcBef>
                <a:spcPts val="100"/>
              </a:spcBef>
              <a:defRPr spc="-15" sz="1200">
                <a:latin typeface="Times New Roman"/>
                <a:ea typeface="Times New Roman"/>
                <a:cs typeface="Times New Roman"/>
                <a:sym typeface="Times New Roman"/>
              </a:defRPr>
            </a:pPr>
            <a:r>
              <a:t>mail:</a:t>
            </a:r>
          </a:p>
          <a:p>
            <a:pPr marR="389890" indent="12700">
              <a:spcBef>
                <a:spcPts val="100"/>
              </a:spcBef>
              <a:defRPr spc="-15" sz="1200">
                <a:latin typeface="Times New Roman"/>
                <a:ea typeface="Times New Roman"/>
                <a:cs typeface="Times New Roman"/>
                <a:sym typeface="Times New Roman"/>
              </a:defRPr>
            </a:pPr>
            <a:br/>
            <a:r>
              <a:t>U.S. Department of Agriculture</a:t>
            </a:r>
            <a:br/>
            <a:r>
              <a:t>Office of the Assistant Secretary for Civil Rights</a:t>
            </a:r>
            <a:br/>
            <a:r>
              <a:t>1400 Independence Avenue, SW</a:t>
            </a:r>
            <a:br/>
            <a:r>
              <a:t>Washington, D.C. 20250-9410; or</a:t>
            </a:r>
          </a:p>
          <a:p>
            <a:pPr marR="389890" indent="12700">
              <a:spcBef>
                <a:spcPts val="100"/>
              </a:spcBef>
              <a:defRPr spc="-15" sz="1200">
                <a:latin typeface="Times New Roman"/>
                <a:ea typeface="Times New Roman"/>
                <a:cs typeface="Times New Roman"/>
                <a:sym typeface="Times New Roman"/>
              </a:defRPr>
            </a:pPr>
            <a:r>
              <a:t>fax:</a:t>
            </a:r>
            <a:br/>
            <a:r>
              <a:t>(833) 256-1665 or (202) 690-7442; or</a:t>
            </a:r>
          </a:p>
          <a:p>
            <a:pPr marR="389890" indent="12700">
              <a:spcBef>
                <a:spcPts val="100"/>
              </a:spcBef>
              <a:defRPr spc="-15" sz="1200">
                <a:latin typeface="Times New Roman"/>
                <a:ea typeface="Times New Roman"/>
                <a:cs typeface="Times New Roman"/>
                <a:sym typeface="Times New Roman"/>
              </a:defRPr>
            </a:pPr>
            <a:r>
              <a:t>email:</a:t>
            </a:r>
            <a:br/>
            <a:r>
              <a:t>program.intake@usda.gov</a:t>
            </a:r>
          </a:p>
        </p:txBody>
      </p:sp>
      <p:sp>
        <p:nvSpPr>
          <p:cNvPr id="147"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object 2"/>
          <p:cNvSpPr txBox="1"/>
          <p:nvPr/>
        </p:nvSpPr>
        <p:spPr>
          <a:xfrm>
            <a:off x="840738" y="1108202"/>
            <a:ext cx="7799707" cy="51370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34290" indent="12700">
              <a:spcBef>
                <a:spcPts val="100"/>
              </a:spcBef>
              <a:defRPr spc="-5" sz="1200">
                <a:latin typeface="Times New Roman"/>
                <a:ea typeface="Times New Roman"/>
                <a:cs typeface="Times New Roman"/>
                <a:sym typeface="Times New Roman"/>
              </a:defRPr>
            </a:pPr>
            <a:r>
              <a:t>De conformidad con </a:t>
            </a:r>
            <a:r>
              <a:rPr spc="0"/>
              <a:t>la </a:t>
            </a:r>
            <a:r>
              <a:rPr spc="-10"/>
              <a:t>Ley </a:t>
            </a:r>
            <a:r>
              <a:t>Federal </a:t>
            </a:r>
            <a:r>
              <a:rPr spc="0"/>
              <a:t>de </a:t>
            </a:r>
            <a:r>
              <a:t>Derechos </a:t>
            </a:r>
            <a:r>
              <a:rPr spc="0"/>
              <a:t>Civiles y </a:t>
            </a:r>
            <a:r>
              <a:t>los reglamentos </a:t>
            </a:r>
            <a:r>
              <a:rPr spc="0"/>
              <a:t>y </a:t>
            </a:r>
            <a:r>
              <a:t>políticas </a:t>
            </a:r>
            <a:r>
              <a:rPr spc="0"/>
              <a:t>de </a:t>
            </a:r>
            <a:r>
              <a:t>derechos civiles del Departamento </a:t>
            </a:r>
            <a:r>
              <a:rPr spc="0"/>
              <a:t>de  </a:t>
            </a:r>
            <a:r>
              <a:t>Agricultura </a:t>
            </a:r>
            <a:r>
              <a:rPr spc="0"/>
              <a:t>de </a:t>
            </a:r>
            <a:r>
              <a:t>los </a:t>
            </a:r>
            <a:r>
              <a:rPr spc="0"/>
              <a:t>EE. </a:t>
            </a:r>
            <a:r>
              <a:t>UU. (USDA, </a:t>
            </a:r>
            <a:r>
              <a:rPr spc="0"/>
              <a:t>por </a:t>
            </a:r>
            <a:r>
              <a:t>sus siglas en inglés), se prohíbe </a:t>
            </a:r>
            <a:r>
              <a:rPr spc="0"/>
              <a:t>que </a:t>
            </a:r>
            <a:r>
              <a:t>el USDA, sus agencias, oficinas, empleados </a:t>
            </a:r>
            <a:r>
              <a:rPr spc="0"/>
              <a:t>e  </a:t>
            </a:r>
            <a:r>
              <a:t>instituciones </a:t>
            </a:r>
            <a:r>
              <a:rPr spc="0"/>
              <a:t>que </a:t>
            </a:r>
            <a:r>
              <a:t>participan </a:t>
            </a:r>
            <a:r>
              <a:rPr spc="0"/>
              <a:t>o </a:t>
            </a:r>
            <a:r>
              <a:t>administran programas del USDA discriminen </a:t>
            </a:r>
            <a:r>
              <a:rPr spc="0"/>
              <a:t>sobre la </a:t>
            </a:r>
            <a:r>
              <a:t>base </a:t>
            </a:r>
            <a:r>
              <a:rPr spc="0"/>
              <a:t>de </a:t>
            </a:r>
            <a:r>
              <a:t>raza, </a:t>
            </a:r>
            <a:r>
              <a:rPr spc="-10"/>
              <a:t>color, </a:t>
            </a:r>
            <a:r>
              <a:t>nacionalidad, </a:t>
            </a:r>
            <a:r>
              <a:rPr spc="0"/>
              <a:t>sexo,  </a:t>
            </a:r>
            <a:r>
              <a:t>discapacidad, edad, </a:t>
            </a:r>
            <a:r>
              <a:rPr spc="0"/>
              <a:t>o </a:t>
            </a:r>
            <a:r>
              <a:t>en represalia </a:t>
            </a:r>
            <a:r>
              <a:rPr spc="0"/>
              <a:t>o </a:t>
            </a:r>
            <a:r>
              <a:t>venganza </a:t>
            </a:r>
            <a:r>
              <a:rPr spc="0"/>
              <a:t>por </a:t>
            </a:r>
            <a:r>
              <a:t>actividades previas </a:t>
            </a:r>
            <a:r>
              <a:rPr spc="0"/>
              <a:t>de </a:t>
            </a:r>
            <a:r>
              <a:t>derechos civiles en algún programa </a:t>
            </a:r>
            <a:r>
              <a:rPr spc="0"/>
              <a:t>o </a:t>
            </a:r>
            <a:r>
              <a:t>actividad  realizados </a:t>
            </a:r>
            <a:r>
              <a:rPr spc="0"/>
              <a:t>o </a:t>
            </a:r>
            <a:r>
              <a:t>financiados </a:t>
            </a:r>
            <a:r>
              <a:rPr spc="0"/>
              <a:t>por </a:t>
            </a:r>
            <a:r>
              <a:t>el</a:t>
            </a:r>
            <a:r>
              <a:rPr spc="70"/>
              <a:t> </a:t>
            </a:r>
            <a:r>
              <a:t>USDA.</a:t>
            </a:r>
          </a:p>
          <a:p>
            <a:pPr>
              <a:defRPr sz="1200">
                <a:latin typeface="Times New Roman"/>
                <a:ea typeface="Times New Roman"/>
                <a:cs typeface="Times New Roman"/>
                <a:sym typeface="Times New Roman"/>
              </a:defRPr>
            </a:pPr>
          </a:p>
          <a:p>
            <a:pPr marR="12700" indent="12700">
              <a:defRPr spc="-15" sz="1200">
                <a:latin typeface="Times New Roman"/>
                <a:ea typeface="Times New Roman"/>
                <a:cs typeface="Times New Roman"/>
                <a:sym typeface="Times New Roman"/>
              </a:defRPr>
            </a:pPr>
            <a:r>
              <a:t>Las </a:t>
            </a:r>
            <a:r>
              <a:rPr spc="-5"/>
              <a:t>personas con discapacidades </a:t>
            </a:r>
            <a:r>
              <a:rPr spc="0"/>
              <a:t>que </a:t>
            </a:r>
            <a:r>
              <a:rPr spc="-5"/>
              <a:t>necesiten </a:t>
            </a:r>
            <a:r>
              <a:rPr spc="0"/>
              <a:t>medios </a:t>
            </a:r>
            <a:r>
              <a:rPr spc="-5"/>
              <a:t>alternativos para </a:t>
            </a:r>
            <a:r>
              <a:rPr spc="0"/>
              <a:t>la </a:t>
            </a:r>
            <a:r>
              <a:rPr spc="-5"/>
              <a:t>comunicación </a:t>
            </a:r>
            <a:r>
              <a:rPr spc="0"/>
              <a:t>de la </a:t>
            </a:r>
            <a:r>
              <a:rPr spc="-5"/>
              <a:t>información del programa </a:t>
            </a:r>
            <a:r>
              <a:rPr spc="0"/>
              <a:t>(por  </a:t>
            </a:r>
            <a:r>
              <a:rPr spc="-5"/>
              <a:t>ejemplo, sistema Braille, letras grandes, cintas </a:t>
            </a:r>
            <a:r>
              <a:rPr spc="0"/>
              <a:t>de </a:t>
            </a:r>
            <a:r>
              <a:rPr spc="-5"/>
              <a:t>audio, lenguaje </a:t>
            </a:r>
            <a:r>
              <a:rPr spc="0"/>
              <a:t>de </a:t>
            </a:r>
            <a:r>
              <a:rPr spc="-5"/>
              <a:t>señas americano, etc.), deben ponerse en contacto con </a:t>
            </a:r>
            <a:r>
              <a:rPr spc="0"/>
              <a:t>la  </a:t>
            </a:r>
            <a:r>
              <a:rPr spc="-5"/>
              <a:t>agencia (estatal </a:t>
            </a:r>
            <a:r>
              <a:rPr spc="0"/>
              <a:t>o </a:t>
            </a:r>
            <a:r>
              <a:rPr spc="-5"/>
              <a:t>local) en </a:t>
            </a:r>
            <a:r>
              <a:rPr spc="0"/>
              <a:t>la que </a:t>
            </a:r>
            <a:r>
              <a:rPr spc="-5"/>
              <a:t>solicitaron los beneficios. </a:t>
            </a:r>
            <a:r>
              <a:t>Las </a:t>
            </a:r>
            <a:r>
              <a:rPr spc="-5"/>
              <a:t>personas sordas, con dificultades </a:t>
            </a:r>
            <a:r>
              <a:rPr spc="0"/>
              <a:t>de </a:t>
            </a:r>
            <a:r>
              <a:rPr spc="-5"/>
              <a:t>audición </a:t>
            </a:r>
            <a:r>
              <a:rPr spc="0"/>
              <a:t>o discapacidades  </a:t>
            </a:r>
            <a:r>
              <a:rPr spc="-5"/>
              <a:t>del habla pueden comunicarse con el USDA </a:t>
            </a:r>
            <a:r>
              <a:rPr spc="0"/>
              <a:t>por </a:t>
            </a:r>
            <a:r>
              <a:rPr spc="-5"/>
              <a:t>medio del Federal Relay Service [Servicio Federal </a:t>
            </a:r>
            <a:r>
              <a:rPr spc="0"/>
              <a:t>de </a:t>
            </a:r>
            <a:r>
              <a:rPr spc="-5"/>
              <a:t>Retransmisión] al </a:t>
            </a:r>
            <a:r>
              <a:rPr spc="0"/>
              <a:t>(800)  </a:t>
            </a:r>
            <a:r>
              <a:rPr spc="-5"/>
              <a:t>877-8339. Además, </a:t>
            </a:r>
            <a:r>
              <a:rPr spc="0"/>
              <a:t>la </a:t>
            </a:r>
            <a:r>
              <a:rPr spc="-5"/>
              <a:t>información del programa se puede proporcionar en </a:t>
            </a:r>
            <a:r>
              <a:rPr spc="0"/>
              <a:t>otros</a:t>
            </a:r>
            <a:r>
              <a:rPr spc="120"/>
              <a:t> </a:t>
            </a:r>
            <a:r>
              <a:rPr spc="0"/>
              <a:t>idiomas.</a:t>
            </a:r>
          </a:p>
          <a:p>
            <a:pPr>
              <a:defRPr sz="1200">
                <a:latin typeface="Times New Roman"/>
                <a:ea typeface="Times New Roman"/>
                <a:cs typeface="Times New Roman"/>
                <a:sym typeface="Times New Roman"/>
              </a:defRPr>
            </a:pPr>
          </a:p>
          <a:p>
            <a:pPr marR="5080" indent="12700">
              <a:defRPr spc="-5" sz="1200">
                <a:latin typeface="Times New Roman"/>
                <a:ea typeface="Times New Roman"/>
                <a:cs typeface="Times New Roman"/>
                <a:sym typeface="Times New Roman"/>
              </a:defRPr>
            </a:pPr>
            <a:r>
              <a:rPr u="sng">
                <a:solidFill>
                  <a:srgbClr val="0000FF"/>
                </a:solidFill>
                <a:uFill>
                  <a:solidFill>
                    <a:srgbClr val="0000FF"/>
                  </a:solidFill>
                </a:uFill>
                <a:hlinkClick r:id="rId2" invalidUrl="" action="" tgtFrame="" tooltip="" history="1" highlightClick="0" endSnd="0"/>
              </a:rPr>
              <a:t>Para presentar </a:t>
            </a:r>
            <a:r>
              <a:rPr spc="0" u="sng">
                <a:solidFill>
                  <a:srgbClr val="0000FF"/>
                </a:solidFill>
                <a:uFill>
                  <a:solidFill>
                    <a:srgbClr val="0000FF"/>
                  </a:solidFill>
                </a:uFill>
                <a:hlinkClick r:id="rId2" invalidUrl="" action="" tgtFrame="" tooltip="" history="1" highlightClick="0" endSnd="0"/>
              </a:rPr>
              <a:t>una </a:t>
            </a:r>
            <a:r>
              <a:rPr u="sng">
                <a:solidFill>
                  <a:srgbClr val="0000FF"/>
                </a:solidFill>
                <a:uFill>
                  <a:solidFill>
                    <a:srgbClr val="0000FF"/>
                  </a:solidFill>
                </a:uFill>
                <a:hlinkClick r:id="rId2" invalidUrl="" action="" tgtFrame="" tooltip="" history="1" highlightClick="0" endSnd="0"/>
              </a:rPr>
              <a:t>denuncia </a:t>
            </a:r>
            <a:r>
              <a:rPr spc="0" u="sng">
                <a:solidFill>
                  <a:srgbClr val="0000FF"/>
                </a:solidFill>
                <a:uFill>
                  <a:solidFill>
                    <a:srgbClr val="0000FF"/>
                  </a:solidFill>
                </a:uFill>
                <a:hlinkClick r:id="rId2" invalidUrl="" action="" tgtFrame="" tooltip="" history="1" highlightClick="0" endSnd="0"/>
              </a:rPr>
              <a:t>de </a:t>
            </a:r>
            <a:r>
              <a:rPr u="sng">
                <a:solidFill>
                  <a:srgbClr val="0000FF"/>
                </a:solidFill>
                <a:uFill>
                  <a:solidFill>
                    <a:srgbClr val="0000FF"/>
                  </a:solidFill>
                </a:uFill>
                <a:hlinkClick r:id="rId2" invalidUrl="" action="" tgtFrame="" tooltip="" history="1" highlightClick="0" endSnd="0"/>
              </a:rPr>
              <a:t>discriminación, complete el </a:t>
            </a:r>
            <a:r>
              <a:rPr u="sng">
                <a:solidFill>
                  <a:srgbClr val="0000FF"/>
                </a:solidFill>
                <a:uFill>
                  <a:solidFill>
                    <a:srgbClr val="0000FF"/>
                  </a:solidFill>
                </a:uFill>
                <a:hlinkClick r:id="rId2" invalidUrl="" action="" tgtFrame="" tooltip="" history="1" highlightClick="0" endSnd="0"/>
              </a:rPr>
              <a:t>Formulario </a:t>
            </a:r>
            <a:r>
              <a:rPr spc="0" u="sng">
                <a:solidFill>
                  <a:srgbClr val="0000FF"/>
                </a:solidFill>
                <a:uFill>
                  <a:solidFill>
                    <a:srgbClr val="0000FF"/>
                  </a:solidFill>
                </a:uFill>
                <a:hlinkClick r:id="rId2" invalidUrl="" action="" tgtFrame="" tooltip="" history="1" highlightClick="0" endSnd="0"/>
              </a:rPr>
              <a:t>de </a:t>
            </a:r>
            <a:r>
              <a:rPr u="sng">
                <a:solidFill>
                  <a:srgbClr val="0000FF"/>
                </a:solidFill>
                <a:uFill>
                  <a:solidFill>
                    <a:srgbClr val="0000FF"/>
                  </a:solidFill>
                </a:uFill>
                <a:hlinkClick r:id="rId2" invalidUrl="" action="" tgtFrame="" tooltip="" history="1" highlightClick="0" endSnd="0"/>
              </a:rPr>
              <a:t>Denuncia </a:t>
            </a:r>
            <a:r>
              <a:rPr spc="0" u="sng">
                <a:solidFill>
                  <a:srgbClr val="0000FF"/>
                </a:solidFill>
                <a:uFill>
                  <a:solidFill>
                    <a:srgbClr val="0000FF"/>
                  </a:solidFill>
                </a:uFill>
                <a:hlinkClick r:id="rId2" invalidUrl="" action="" tgtFrame="" tooltip="" history="1" highlightClick="0" endSnd="0"/>
              </a:rPr>
              <a:t>de </a:t>
            </a:r>
            <a:r>
              <a:rPr u="sng">
                <a:solidFill>
                  <a:srgbClr val="0000FF"/>
                </a:solidFill>
                <a:uFill>
                  <a:solidFill>
                    <a:srgbClr val="0000FF"/>
                  </a:solidFill>
                </a:uFill>
                <a:hlinkClick r:id="rId2" invalidUrl="" action="" tgtFrame="" tooltip="" history="1" highlightClick="0" endSnd="0"/>
              </a:rPr>
              <a:t>Discriminación del Programa del </a:t>
            </a:r>
            <a:r>
              <a:rPr u="sng">
                <a:solidFill>
                  <a:srgbClr val="0000FF"/>
                </a:solidFill>
                <a:uFill>
                  <a:solidFill>
                    <a:srgbClr val="0000FF"/>
                  </a:solidFill>
                </a:uFill>
                <a:hlinkClick r:id="rId2" invalidUrl="" action="" tgtFrame="" tooltip="" history="1" highlightClick="0" endSnd="0"/>
              </a:rPr>
              <a:t> </a:t>
            </a:r>
            <a:r>
              <a:rPr u="sng">
                <a:solidFill>
                  <a:srgbClr val="0000FF"/>
                </a:solidFill>
                <a:uFill>
                  <a:solidFill>
                    <a:srgbClr val="0000FF"/>
                  </a:solidFill>
                </a:uFill>
                <a:hlinkClick r:id="rId2" invalidUrl="" action="" tgtFrame="" tooltip="" history="1" highlightClick="0" endSnd="0"/>
              </a:rPr>
              <a:t>USDA</a:t>
            </a:r>
            <a:r>
              <a:rPr u="sng">
                <a:solidFill>
                  <a:srgbClr val="0000FF"/>
                </a:solidFill>
                <a:uFill>
                  <a:solidFill>
                    <a:srgbClr val="0000FF"/>
                  </a:solidFill>
                </a:uFill>
                <a:hlinkClick r:id="rId2" invalidUrl="" action="" tgtFrame="" tooltip="" history="1" highlightClick="0" endSnd="0"/>
              </a:rPr>
              <a:t>, (AD-3027) </a:t>
            </a:r>
            <a:r>
              <a:rPr spc="0" u="sng">
                <a:solidFill>
                  <a:srgbClr val="0000FF"/>
                </a:solidFill>
                <a:uFill>
                  <a:solidFill>
                    <a:srgbClr val="0000FF"/>
                  </a:solidFill>
                </a:uFill>
                <a:hlinkClick r:id="rId2" invalidUrl="" action="" tgtFrame="" tooltip="" history="1" highlightClick="0" endSnd="0"/>
              </a:rPr>
              <a:t>que </a:t>
            </a:r>
            <a:r>
              <a:rPr u="sng">
                <a:solidFill>
                  <a:srgbClr val="0000FF"/>
                </a:solidFill>
                <a:uFill>
                  <a:solidFill>
                    <a:srgbClr val="0000FF"/>
                  </a:solidFill>
                </a:uFill>
                <a:hlinkClick r:id="rId2" invalidUrl="" action="" tgtFrame="" tooltip="" history="1" highlightClick="0" endSnd="0"/>
              </a:rPr>
              <a:t>está </a:t>
            </a:r>
            <a:r>
              <a:rPr spc="0" u="sng">
                <a:solidFill>
                  <a:srgbClr val="0000FF"/>
                </a:solidFill>
                <a:uFill>
                  <a:solidFill>
                    <a:srgbClr val="0000FF"/>
                  </a:solidFill>
                </a:uFill>
                <a:hlinkClick r:id="rId2" invalidUrl="" action="" tgtFrame="" tooltip="" history="1" highlightClick="0" endSnd="0"/>
              </a:rPr>
              <a:t>disponible </a:t>
            </a:r>
            <a:r>
              <a:rPr u="sng">
                <a:solidFill>
                  <a:srgbClr val="0000FF"/>
                </a:solidFill>
                <a:uFill>
                  <a:solidFill>
                    <a:srgbClr val="0000FF"/>
                  </a:solidFill>
                </a:uFill>
                <a:hlinkClick r:id="rId2" invalidUrl="" action="" tgtFrame="" tooltip="" history="1" highlightClick="0" endSnd="0"/>
              </a:rPr>
              <a:t>en </a:t>
            </a:r>
            <a:r>
              <a:rPr spc="0" u="sng">
                <a:solidFill>
                  <a:srgbClr val="0000FF"/>
                </a:solidFill>
                <a:uFill>
                  <a:solidFill>
                    <a:srgbClr val="0000FF"/>
                  </a:solidFill>
                </a:uFill>
                <a:hlinkClick r:id="rId2" invalidUrl="" action="" tgtFrame="" tooltip="" history="1" highlightClick="0" endSnd="0"/>
              </a:rPr>
              <a:t>línea </a:t>
            </a:r>
            <a:r>
              <a:rPr u="sng">
                <a:solidFill>
                  <a:srgbClr val="0000FF"/>
                </a:solidFill>
                <a:uFill>
                  <a:solidFill>
                    <a:srgbClr val="0000FF"/>
                  </a:solidFill>
                </a:uFill>
                <a:hlinkClick r:id="rId2" invalidUrl="" action="" tgtFrame="" tooltip="" history="1" highlightClick="0" endSnd="0"/>
              </a:rPr>
              <a:t>en: </a:t>
            </a:r>
            <a:r>
              <a:rPr u="sng">
                <a:solidFill>
                  <a:srgbClr val="0000FF"/>
                </a:solidFill>
                <a:uFill>
                  <a:solidFill>
                    <a:srgbClr val="0000FF"/>
                  </a:solidFill>
                </a:uFill>
                <a:hlinkClick r:id="rId3" invalidUrl="" action="" tgtFrame="" tooltip="" history="1" highlightClick="0" endSnd="0"/>
              </a:rPr>
              <a:t>http://www.ascr.usda.gov/complaint_filing_cust.html</a:t>
            </a:r>
            <a:r>
              <a:rPr u="sng">
                <a:solidFill>
                  <a:srgbClr val="0000FF"/>
                </a:solidFill>
                <a:uFill>
                  <a:solidFill>
                    <a:srgbClr val="0000FF"/>
                  </a:solidFill>
                </a:uFill>
                <a:hlinkClick r:id="rId3" invalidUrl="" action="" tgtFrame="" tooltip="" history="1" highlightClick="0" endSnd="0"/>
              </a:rPr>
              <a:t> </a:t>
            </a:r>
            <a:r>
              <a:rPr spc="0" u="sng">
                <a:solidFill>
                  <a:srgbClr val="0000FF"/>
                </a:solidFill>
                <a:uFill>
                  <a:solidFill>
                    <a:srgbClr val="0000FF"/>
                  </a:solidFill>
                </a:uFill>
                <a:hlinkClick r:id="rId2" invalidUrl="" action="" tgtFrame="" tooltip="" history="1" highlightClick="0" endSnd="0"/>
              </a:rPr>
              <a:t>y </a:t>
            </a:r>
            <a:r>
              <a:rPr u="sng">
                <a:solidFill>
                  <a:srgbClr val="0000FF"/>
                </a:solidFill>
                <a:uFill>
                  <a:solidFill>
                    <a:srgbClr val="0000FF"/>
                  </a:solidFill>
                </a:uFill>
                <a:hlinkClick r:id="rId2" invalidUrl="" action="" tgtFrame="" tooltip="" history="1" highlightClick="0" endSnd="0"/>
              </a:rPr>
              <a:t>en cualquier </a:t>
            </a:r>
            <a:r>
              <a:t>oficina  del USDA, </a:t>
            </a:r>
            <a:r>
              <a:rPr spc="0"/>
              <a:t>o bien </a:t>
            </a:r>
            <a:r>
              <a:t>escriba </a:t>
            </a:r>
            <a:r>
              <a:rPr spc="0"/>
              <a:t>una </a:t>
            </a:r>
            <a:r>
              <a:t>carta dirigida al USDA </a:t>
            </a:r>
            <a:r>
              <a:rPr spc="0"/>
              <a:t>e </a:t>
            </a:r>
            <a:r>
              <a:rPr spc="-10"/>
              <a:t>incluya </a:t>
            </a:r>
            <a:r>
              <a:t>en </a:t>
            </a:r>
            <a:r>
              <a:rPr spc="0"/>
              <a:t>la </a:t>
            </a:r>
            <a:r>
              <a:t>carta </a:t>
            </a:r>
            <a:r>
              <a:rPr spc="0"/>
              <a:t>toda la </a:t>
            </a:r>
            <a:r>
              <a:t>información solicitada en el formulario. </a:t>
            </a:r>
            <a:r>
              <a:rPr spc="5"/>
              <a:t>Para  </a:t>
            </a:r>
            <a:r>
              <a:t>solicitar </a:t>
            </a:r>
            <a:r>
              <a:rPr spc="0"/>
              <a:t>una </a:t>
            </a:r>
            <a:r>
              <a:t>copia del formulario </a:t>
            </a:r>
            <a:r>
              <a:rPr spc="0"/>
              <a:t>de </a:t>
            </a:r>
            <a:r>
              <a:t>denuncia, llame al </a:t>
            </a:r>
            <a:r>
              <a:rPr spc="0"/>
              <a:t>(866)</a:t>
            </a:r>
            <a:r>
              <a:rPr spc="95"/>
              <a:t> </a:t>
            </a:r>
            <a:r>
              <a:rPr spc="0"/>
              <a:t>632-9992. </a:t>
            </a:r>
            <a:r>
              <a:rPr spc="-10"/>
              <a:t>Haga </a:t>
            </a:r>
            <a:r>
              <a:t>llegar su formulario lleno </a:t>
            </a:r>
            <a:r>
              <a:rPr spc="0"/>
              <a:t>o </a:t>
            </a:r>
            <a:r>
              <a:t>carta al USDA </a:t>
            </a:r>
            <a:r>
              <a:rPr spc="0"/>
              <a:t>por:</a:t>
            </a:r>
          </a:p>
          <a:p>
            <a:pPr>
              <a:defRPr sz="1200">
                <a:latin typeface="Times New Roman"/>
                <a:ea typeface="Times New Roman"/>
                <a:cs typeface="Times New Roman"/>
                <a:sym typeface="Times New Roman"/>
              </a:defRPr>
            </a:pPr>
          </a:p>
          <a:p>
            <a:pPr indent="12700">
              <a:tabLst>
                <a:tab pos="419100" algn="l"/>
              </a:tabLst>
              <a:defRPr sz="1200">
                <a:latin typeface="Times New Roman"/>
                <a:ea typeface="Times New Roman"/>
                <a:cs typeface="Times New Roman"/>
                <a:sym typeface="Times New Roman"/>
              </a:defRPr>
            </a:pPr>
            <a:r>
              <a:t>(1)	</a:t>
            </a:r>
            <a:r>
              <a:rPr spc="-5"/>
              <a:t>correo: U.S. Department </a:t>
            </a:r>
            <a:r>
              <a:t>of</a:t>
            </a:r>
            <a:r>
              <a:rPr spc="-5"/>
              <a:t> Agriculture</a:t>
            </a:r>
          </a:p>
          <a:p>
            <a:pPr marR="4409440" indent="403859">
              <a:defRPr spc="-10" sz="1200">
                <a:latin typeface="Times New Roman"/>
                <a:ea typeface="Times New Roman"/>
                <a:cs typeface="Times New Roman"/>
                <a:sym typeface="Times New Roman"/>
              </a:defRPr>
            </a:pPr>
            <a:r>
              <a:t>Office </a:t>
            </a:r>
            <a:r>
              <a:rPr spc="0"/>
              <a:t>of the </a:t>
            </a:r>
            <a:r>
              <a:rPr spc="-5"/>
              <a:t>Assistant Secretary </a:t>
            </a:r>
            <a:r>
              <a:rPr spc="0"/>
              <a:t>for Civil </a:t>
            </a:r>
            <a:r>
              <a:rPr spc="-5"/>
              <a:t>Rights  </a:t>
            </a:r>
            <a:r>
              <a:rPr spc="0"/>
              <a:t>1400 </a:t>
            </a:r>
            <a:r>
              <a:rPr spc="-5"/>
              <a:t>Independence </a:t>
            </a:r>
            <a:r>
              <a:rPr spc="-15"/>
              <a:t>Avenue,</a:t>
            </a:r>
            <a:r>
              <a:rPr spc="0"/>
              <a:t> </a:t>
            </a:r>
            <a:r>
              <a:rPr spc="-5"/>
              <a:t>SW</a:t>
            </a:r>
          </a:p>
          <a:p>
            <a:pPr indent="390525">
              <a:defRPr spc="-10" sz="1200">
                <a:latin typeface="Times New Roman"/>
                <a:ea typeface="Times New Roman"/>
                <a:cs typeface="Times New Roman"/>
                <a:sym typeface="Times New Roman"/>
              </a:defRPr>
            </a:pPr>
            <a:r>
              <a:t>Washington, </a:t>
            </a:r>
            <a:r>
              <a:rPr spc="0"/>
              <a:t>D.C.</a:t>
            </a:r>
            <a:r>
              <a:rPr spc="15"/>
              <a:t> </a:t>
            </a:r>
            <a:r>
              <a:rPr spc="-5"/>
              <a:t>20250-9410;</a:t>
            </a:r>
          </a:p>
          <a:p>
            <a:pPr>
              <a:defRPr sz="1200">
                <a:latin typeface="Times New Roman"/>
                <a:ea typeface="Times New Roman"/>
                <a:cs typeface="Times New Roman"/>
                <a:sym typeface="Times New Roman"/>
              </a:defRPr>
            </a:pPr>
          </a:p>
          <a:p>
            <a:pPr indent="12700">
              <a:tabLst>
                <a:tab pos="419100" algn="l"/>
              </a:tabLst>
              <a:defRPr sz="1200">
                <a:latin typeface="Times New Roman"/>
                <a:ea typeface="Times New Roman"/>
                <a:cs typeface="Times New Roman"/>
                <a:sym typeface="Times New Roman"/>
              </a:defRPr>
            </a:pPr>
            <a:r>
              <a:t>(2)	fax: (202) 690-7442; o</a:t>
            </a:r>
          </a:p>
          <a:p>
            <a:pPr>
              <a:defRPr sz="1200">
                <a:latin typeface="Times New Roman"/>
                <a:ea typeface="Times New Roman"/>
                <a:cs typeface="Times New Roman"/>
                <a:sym typeface="Times New Roman"/>
              </a:defRPr>
            </a:pPr>
          </a:p>
          <a:p>
            <a:pPr indent="12700">
              <a:tabLst>
                <a:tab pos="419100" algn="l"/>
              </a:tabLst>
              <a:defRPr sz="1200">
                <a:latin typeface="Times New Roman"/>
                <a:ea typeface="Times New Roman"/>
                <a:cs typeface="Times New Roman"/>
                <a:sym typeface="Times New Roman"/>
              </a:defRPr>
            </a:pPr>
            <a:r>
              <a:t>(3)	</a:t>
            </a:r>
            <a:r>
              <a:rPr spc="-5"/>
              <a:t>correo electrónico:</a:t>
            </a:r>
            <a:r>
              <a:rPr spc="80">
                <a:solidFill>
                  <a:srgbClr val="FF8118"/>
                </a:solidFill>
              </a:rPr>
              <a:t> </a:t>
            </a:r>
            <a:r>
              <a:rPr spc="-10" u="sng">
                <a:solidFill>
                  <a:srgbClr val="0000FF"/>
                </a:solidFill>
                <a:uFill>
                  <a:solidFill>
                    <a:srgbClr val="0000FF"/>
                  </a:solidFill>
                </a:uFill>
                <a:hlinkClick r:id="rId4" invalidUrl="" action="" tgtFrame="" tooltip="" history="1" highlightClick="0" endSnd="0"/>
              </a:rPr>
              <a:t>program.intake@usda.gov</a:t>
            </a:r>
            <a:r>
              <a:rPr spc="-10"/>
              <a:t>.</a:t>
            </a:r>
          </a:p>
          <a:p>
            <a:pPr>
              <a:defRPr sz="1200">
                <a:latin typeface="Times New Roman"/>
                <a:ea typeface="Times New Roman"/>
                <a:cs typeface="Times New Roman"/>
                <a:sym typeface="Times New Roman"/>
              </a:defRPr>
            </a:pPr>
          </a:p>
          <a:p>
            <a:pPr indent="12700">
              <a:defRPr sz="1200">
                <a:latin typeface="Times New Roman"/>
                <a:ea typeface="Times New Roman"/>
                <a:cs typeface="Times New Roman"/>
                <a:sym typeface="Times New Roman"/>
              </a:defRPr>
            </a:pPr>
            <a:r>
              <a:t>Esta </a:t>
            </a:r>
            <a:r>
              <a:rPr spc="-5"/>
              <a:t>institución es </a:t>
            </a:r>
            <a:r>
              <a:t>un </a:t>
            </a:r>
            <a:r>
              <a:rPr spc="-5"/>
              <a:t>proveedor </a:t>
            </a:r>
            <a:r>
              <a:t>que </a:t>
            </a:r>
            <a:r>
              <a:rPr spc="-5"/>
              <a:t>ofrece igualdad </a:t>
            </a:r>
            <a:r>
              <a:t>de</a:t>
            </a:r>
            <a:r>
              <a:rPr spc="130"/>
              <a:t> </a:t>
            </a:r>
            <a:r>
              <a:rPr spc="-5"/>
              <a:t>oportunidades.</a:t>
            </a:r>
          </a:p>
        </p:txBody>
      </p:sp>
      <p:sp>
        <p:nvSpPr>
          <p:cNvPr id="150" name="object 3"/>
          <p:cNvSpPr/>
          <p:nvPr/>
        </p:nvSpPr>
        <p:spPr>
          <a:xfrm>
            <a:off x="408426" y="515023"/>
            <a:ext cx="8532122" cy="473418"/>
          </a:xfrm>
          <a:prstGeom prst="rect">
            <a:avLst/>
          </a:prstGeom>
          <a:blipFill>
            <a:blip r:embed="rId5"/>
            <a:stretch>
              <a:fillRect/>
            </a:stretch>
          </a:blipFill>
          <a:ln w="12700">
            <a:miter lim="400000"/>
          </a:ln>
        </p:spPr>
        <p:txBody>
          <a:bodyPr lIns="45719" rIns="45719"/>
          <a:lstStyle/>
          <a:p>
            <a:pPr/>
          </a:p>
        </p:txBody>
      </p:sp>
      <p:sp>
        <p:nvSpPr>
          <p:cNvPr id="151"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object 2"/>
          <p:cNvSpPr txBox="1"/>
          <p:nvPr/>
        </p:nvSpPr>
        <p:spPr>
          <a:xfrm>
            <a:off x="955343" y="1597100"/>
            <a:ext cx="7514592" cy="378636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84785" indent="-172720">
              <a:spcBef>
                <a:spcPts val="100"/>
              </a:spcBef>
              <a:buClr>
                <a:srgbClr val="2CA1BE"/>
              </a:buClr>
              <a:buSzPct val="66666"/>
              <a:buChar char=""/>
              <a:tabLst>
                <a:tab pos="177800" algn="l"/>
              </a:tabLst>
              <a:defRPr sz="2700">
                <a:latin typeface="Lucida Sans Unicode"/>
                <a:ea typeface="Lucida Sans Unicode"/>
                <a:cs typeface="Lucida Sans Unicode"/>
                <a:sym typeface="Lucida Sans Unicode"/>
              </a:defRPr>
            </a:pPr>
            <a:r>
              <a:t>USDA </a:t>
            </a:r>
            <a:r>
              <a:rPr spc="-5"/>
              <a:t>Nondiscrimination Statement</a:t>
            </a:r>
            <a:r>
              <a:rPr spc="-50"/>
              <a:t> </a:t>
            </a:r>
            <a:r>
              <a:rPr spc="-5"/>
              <a:t>(NDS)</a:t>
            </a:r>
          </a:p>
          <a:p>
            <a:pPr lvl="1" marL="438784" indent="-170815">
              <a:spcBef>
                <a:spcPts val="3200"/>
              </a:spcBef>
              <a:buClr>
                <a:srgbClr val="2CA1BE"/>
              </a:buClr>
              <a:buSzPct val="100000"/>
              <a:buFont typeface="Verdana"/>
              <a:buChar char="◦"/>
              <a:tabLst>
                <a:tab pos="431800" algn="l"/>
              </a:tabLst>
              <a:defRPr spc="-5" sz="2300">
                <a:latin typeface="Lucida Sans Unicode"/>
                <a:ea typeface="Lucida Sans Unicode"/>
                <a:cs typeface="Lucida Sans Unicode"/>
                <a:sym typeface="Lucida Sans Unicode"/>
              </a:defRPr>
            </a:pPr>
            <a:r>
              <a:t>Short</a:t>
            </a:r>
            <a:r>
              <a:rPr spc="-25"/>
              <a:t> </a:t>
            </a:r>
            <a:r>
              <a:rPr spc="0"/>
              <a:t>version</a:t>
            </a:r>
          </a:p>
          <a:p>
            <a:pPr lvl="2" marL="678180" indent="-172719">
              <a:buClr>
                <a:srgbClr val="DA1F28"/>
              </a:buClr>
              <a:buSzPct val="100000"/>
              <a:buChar char="●"/>
              <a:tabLst>
                <a:tab pos="673100" algn="l"/>
              </a:tabLst>
              <a:defRPr spc="5" sz="2100">
                <a:latin typeface="Lucida Sans Unicode"/>
                <a:ea typeface="Lucida Sans Unicode"/>
                <a:cs typeface="Lucida Sans Unicode"/>
                <a:sym typeface="Lucida Sans Unicode"/>
              </a:defRPr>
            </a:pPr>
            <a:r>
              <a:t>This </a:t>
            </a:r>
            <a:r>
              <a:rPr spc="0"/>
              <a:t>institution </a:t>
            </a:r>
            <a:r>
              <a:t>is an </a:t>
            </a:r>
            <a:r>
              <a:rPr spc="0"/>
              <a:t>equal </a:t>
            </a:r>
            <a:r>
              <a:rPr spc="-5"/>
              <a:t>opportunity</a:t>
            </a:r>
            <a:r>
              <a:rPr spc="-200"/>
              <a:t> </a:t>
            </a:r>
            <a:r>
              <a:rPr spc="0"/>
              <a:t>provider.</a:t>
            </a:r>
          </a:p>
          <a:p>
            <a:pPr lvl="2" marL="678180" marR="5080" indent="-172719">
              <a:buClr>
                <a:srgbClr val="DA1F28"/>
              </a:buClr>
              <a:buSzPct val="100000"/>
              <a:buChar char="●"/>
              <a:tabLst>
                <a:tab pos="673100" algn="l"/>
                <a:tab pos="3213100" algn="l"/>
              </a:tabLst>
              <a:defRPr sz="2100">
                <a:latin typeface="Lucida Sans Unicode"/>
                <a:ea typeface="Lucida Sans Unicode"/>
                <a:cs typeface="Lucida Sans Unicode"/>
                <a:sym typeface="Lucida Sans Unicode"/>
              </a:defRPr>
            </a:pPr>
            <a:r>
              <a:t>Esta institución </a:t>
            </a:r>
            <a:r>
              <a:rPr spc="-5"/>
              <a:t>es </a:t>
            </a:r>
            <a:r>
              <a:rPr spc="5"/>
              <a:t>un </a:t>
            </a:r>
            <a:r>
              <a:t>proveedor </a:t>
            </a:r>
            <a:r>
              <a:rPr spc="5"/>
              <a:t>que </a:t>
            </a:r>
            <a:r>
              <a:t>ofrece</a:t>
            </a:r>
            <a:r>
              <a:rPr spc="-225"/>
              <a:t> </a:t>
            </a:r>
            <a:r>
              <a:t>igualdad  de</a:t>
            </a:r>
            <a:r>
              <a:rPr spc="15"/>
              <a:t> </a:t>
            </a:r>
            <a:r>
              <a:rPr spc="-5"/>
              <a:t>oportunidades.	</a:t>
            </a:r>
            <a:r>
              <a:t>(Spanish)</a:t>
            </a:r>
          </a:p>
          <a:p>
            <a:pPr lvl="2" marL="678180" indent="-172719">
              <a:buClr>
                <a:srgbClr val="DA1F28"/>
              </a:buClr>
              <a:buSzPct val="100000"/>
              <a:buChar char="●"/>
              <a:tabLst>
                <a:tab pos="673100" algn="l"/>
              </a:tabLst>
              <a:defRPr sz="2100">
                <a:latin typeface="Lucida Sans Unicode"/>
                <a:ea typeface="Lucida Sans Unicode"/>
                <a:cs typeface="Lucida Sans Unicode"/>
                <a:sym typeface="Lucida Sans Unicode"/>
              </a:defRPr>
            </a:pPr>
            <a:r>
              <a:t>*Can </a:t>
            </a:r>
            <a:r>
              <a:rPr spc="-5"/>
              <a:t>be </a:t>
            </a:r>
            <a:r>
              <a:t>used </a:t>
            </a:r>
            <a:r>
              <a:rPr spc="-5"/>
              <a:t>in special circumstances</a:t>
            </a:r>
            <a:r>
              <a:rPr spc="20"/>
              <a:t> </a:t>
            </a:r>
            <a:r>
              <a:rPr spc="-5"/>
              <a:t>only</a:t>
            </a:r>
          </a:p>
          <a:p>
            <a:pPr lvl="1" marL="438784" indent="-170815">
              <a:spcBef>
                <a:spcPts val="2400"/>
              </a:spcBef>
              <a:buClr>
                <a:srgbClr val="2CA1BE"/>
              </a:buClr>
              <a:buSzPct val="100000"/>
              <a:buFont typeface="Verdana"/>
              <a:buChar char="◦"/>
              <a:tabLst>
                <a:tab pos="431800" algn="l"/>
              </a:tabLst>
              <a:defRPr spc="-5" sz="2300">
                <a:latin typeface="Lucida Sans Unicode"/>
                <a:ea typeface="Lucida Sans Unicode"/>
                <a:cs typeface="Lucida Sans Unicode"/>
                <a:sym typeface="Lucida Sans Unicode"/>
              </a:defRPr>
            </a:pPr>
            <a:r>
              <a:t>Translations</a:t>
            </a:r>
          </a:p>
          <a:p>
            <a:pPr lvl="2" marL="678180" indent="-172719">
              <a:buClr>
                <a:srgbClr val="DA1F28"/>
              </a:buClr>
              <a:buSzPct val="100000"/>
              <a:buChar char="●"/>
              <a:tabLst>
                <a:tab pos="673100" algn="l"/>
              </a:tabLst>
              <a:defRPr spc="-5" sz="2100">
                <a:latin typeface="Lucida Sans Unicode"/>
                <a:ea typeface="Lucida Sans Unicode"/>
                <a:cs typeface="Lucida Sans Unicode"/>
                <a:sym typeface="Lucida Sans Unicode"/>
              </a:defRPr>
            </a:pPr>
            <a:r>
              <a:t>Other </a:t>
            </a:r>
            <a:r>
              <a:rPr spc="0"/>
              <a:t>languages </a:t>
            </a:r>
            <a:r>
              <a:t>are</a:t>
            </a:r>
            <a:r>
              <a:rPr spc="0"/>
              <a:t> </a:t>
            </a:r>
            <a:r>
              <a:t>forthcoming</a:t>
            </a:r>
          </a:p>
        </p:txBody>
      </p:sp>
      <p:sp>
        <p:nvSpPr>
          <p:cNvPr id="154" name="object 3"/>
          <p:cNvSpPr/>
          <p:nvPr/>
        </p:nvSpPr>
        <p:spPr>
          <a:xfrm>
            <a:off x="922015" y="572973"/>
            <a:ext cx="7331211" cy="444372"/>
          </a:xfrm>
          <a:prstGeom prst="rect">
            <a:avLst/>
          </a:prstGeom>
          <a:blipFill>
            <a:blip r:embed="rId2"/>
            <a:stretch>
              <a:fillRect/>
            </a:stretch>
          </a:blipFill>
          <a:ln w="12700">
            <a:miter lim="400000"/>
          </a:ln>
        </p:spPr>
        <p:txBody>
          <a:bodyPr lIns="45719" rIns="45719"/>
          <a:lstStyle/>
          <a:p>
            <a:pPr/>
          </a:p>
        </p:txBody>
      </p:sp>
      <p:sp>
        <p:nvSpPr>
          <p:cNvPr id="155"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object 2"/>
          <p:cNvSpPr txBox="1"/>
          <p:nvPr/>
        </p:nvSpPr>
        <p:spPr>
          <a:xfrm>
            <a:off x="383540" y="1478533"/>
            <a:ext cx="5940426" cy="22486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55600" marR="5080" indent="-342900">
              <a:spcBef>
                <a:spcPts val="100"/>
              </a:spcBef>
              <a:buClr>
                <a:srgbClr val="2CA1BE"/>
              </a:buClr>
              <a:buSzPct val="66666"/>
              <a:buChar char=""/>
              <a:tabLst>
                <a:tab pos="355600" algn="l"/>
              </a:tabLst>
              <a:defRPr spc="-5" sz="2700">
                <a:latin typeface="Lucida Sans Unicode"/>
                <a:ea typeface="Lucida Sans Unicode"/>
                <a:cs typeface="Lucida Sans Unicode"/>
                <a:sym typeface="Lucida Sans Unicode"/>
              </a:defRPr>
            </a:pPr>
            <a:r>
              <a:t>Display the poster in </a:t>
            </a:r>
            <a:r>
              <a:rPr spc="0"/>
              <a:t>a</a:t>
            </a:r>
            <a:r>
              <a:rPr spc="-110"/>
              <a:t> </a:t>
            </a:r>
            <a:r>
              <a:t>prominent  location </a:t>
            </a:r>
            <a:r>
              <a:rPr spc="0"/>
              <a:t>for </a:t>
            </a:r>
            <a:r>
              <a:t>all to</a:t>
            </a:r>
            <a:r>
              <a:rPr spc="-45"/>
              <a:t> </a:t>
            </a:r>
            <a:r>
              <a:rPr spc="0"/>
              <a:t>view</a:t>
            </a:r>
          </a:p>
          <a:p>
            <a:pPr lvl="1" marL="378459" indent="-256540">
              <a:spcBef>
                <a:spcPts val="3600"/>
              </a:spcBef>
              <a:buClr>
                <a:srgbClr val="2CA1BE"/>
              </a:buClr>
              <a:buSzPct val="66666"/>
              <a:buChar char=""/>
              <a:tabLst>
                <a:tab pos="368300" algn="l"/>
              </a:tabLst>
              <a:defRPr spc="-5" sz="2700">
                <a:latin typeface="Lucida Sans Unicode"/>
                <a:ea typeface="Lucida Sans Unicode"/>
                <a:cs typeface="Lucida Sans Unicode"/>
                <a:sym typeface="Lucida Sans Unicode"/>
              </a:defRPr>
            </a:pPr>
            <a:r>
              <a:t>AD-475A</a:t>
            </a:r>
          </a:p>
          <a:p>
            <a:pPr lvl="2" marL="634365" indent="-229234">
              <a:spcBef>
                <a:spcPts val="300"/>
              </a:spcBef>
              <a:buClr>
                <a:srgbClr val="2CA1BE"/>
              </a:buClr>
              <a:buSzPct val="100000"/>
              <a:buFont typeface="Verdana"/>
              <a:buChar char="◦"/>
              <a:tabLst>
                <a:tab pos="635000" algn="l"/>
              </a:tabLst>
              <a:defRPr sz="2300">
                <a:latin typeface="Lucida Sans Unicode"/>
                <a:ea typeface="Lucida Sans Unicode"/>
                <a:cs typeface="Lucida Sans Unicode"/>
                <a:sym typeface="Lucida Sans Unicode"/>
              </a:defRPr>
            </a:pPr>
            <a:r>
              <a:t>New required version for</a:t>
            </a:r>
            <a:r>
              <a:rPr spc="-114"/>
              <a:t> </a:t>
            </a:r>
            <a:r>
              <a:t>CACFP</a:t>
            </a:r>
          </a:p>
        </p:txBody>
      </p:sp>
      <p:sp>
        <p:nvSpPr>
          <p:cNvPr id="158" name="object 3"/>
          <p:cNvSpPr/>
          <p:nvPr/>
        </p:nvSpPr>
        <p:spPr>
          <a:xfrm>
            <a:off x="1202427" y="572989"/>
            <a:ext cx="6765809" cy="508353"/>
          </a:xfrm>
          <a:prstGeom prst="rect">
            <a:avLst/>
          </a:prstGeom>
          <a:blipFill>
            <a:blip r:embed="rId2"/>
            <a:stretch>
              <a:fillRect/>
            </a:stretch>
          </a:blipFill>
          <a:ln w="12700">
            <a:miter lim="400000"/>
          </a:ln>
        </p:spPr>
        <p:txBody>
          <a:bodyPr lIns="45719" rIns="45719"/>
          <a:lstStyle/>
          <a:p>
            <a:pPr/>
          </a:p>
        </p:txBody>
      </p:sp>
      <p:sp>
        <p:nvSpPr>
          <p:cNvPr id="159" name="object 4"/>
          <p:cNvSpPr/>
          <p:nvPr/>
        </p:nvSpPr>
        <p:spPr>
          <a:xfrm>
            <a:off x="6096000" y="1981200"/>
            <a:ext cx="2901697" cy="4561333"/>
          </a:xfrm>
          <a:prstGeom prst="rect">
            <a:avLst/>
          </a:prstGeom>
          <a:blipFill>
            <a:blip r:embed="rId3"/>
            <a:stretch>
              <a:fillRect/>
            </a:stretch>
          </a:blipFill>
          <a:ln w="12700">
            <a:miter lim="400000"/>
          </a:ln>
        </p:spPr>
        <p:txBody>
          <a:bodyPr lIns="45719" rIns="45719"/>
          <a:lstStyle/>
          <a:p>
            <a:pPr/>
          </a:p>
        </p:txBody>
      </p:sp>
      <p:sp>
        <p:nvSpPr>
          <p:cNvPr id="160" name="object 5"/>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object 2"/>
          <p:cNvSpPr txBox="1"/>
          <p:nvPr/>
        </p:nvSpPr>
        <p:spPr>
          <a:xfrm>
            <a:off x="721867" y="1197169"/>
            <a:ext cx="7940042" cy="49328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indent="-256540">
              <a:spcBef>
                <a:spcPts val="1300"/>
              </a:spcBef>
              <a:buClr>
                <a:srgbClr val="2CA1BE"/>
              </a:buClr>
              <a:buSzPct val="67391"/>
              <a:buChar char=""/>
              <a:tabLst>
                <a:tab pos="266700" algn="l"/>
              </a:tabLst>
              <a:defRPr sz="2300">
                <a:latin typeface="Lucida Sans Unicode"/>
                <a:ea typeface="Lucida Sans Unicode"/>
                <a:cs typeface="Lucida Sans Unicode"/>
                <a:sym typeface="Lucida Sans Unicode"/>
              </a:defRPr>
            </a:pPr>
            <a:r>
              <a:t>Complaints shall </a:t>
            </a:r>
            <a:r>
              <a:rPr spc="-5"/>
              <a:t>be accepted and </a:t>
            </a:r>
            <a:r>
              <a:t>forwarded </a:t>
            </a:r>
            <a:r>
              <a:rPr spc="-5"/>
              <a:t>to</a:t>
            </a:r>
            <a:r>
              <a:rPr spc="-80"/>
              <a:t> </a:t>
            </a:r>
            <a:r>
              <a:rPr spc="-5"/>
              <a:t>USDA;</a:t>
            </a:r>
          </a:p>
          <a:p>
            <a:pPr marL="268604" indent="-256540">
              <a:lnSpc>
                <a:spcPts val="2600"/>
              </a:lnSpc>
              <a:spcBef>
                <a:spcPts val="1200"/>
              </a:spcBef>
              <a:buClr>
                <a:srgbClr val="2CA1BE"/>
              </a:buClr>
              <a:buSzPct val="67391"/>
              <a:buChar char=""/>
              <a:tabLst>
                <a:tab pos="266700" algn="l"/>
              </a:tabLst>
              <a:defRPr sz="2300">
                <a:latin typeface="Lucida Sans Unicode"/>
                <a:ea typeface="Lucida Sans Unicode"/>
                <a:cs typeface="Lucida Sans Unicode"/>
                <a:sym typeface="Lucida Sans Unicode"/>
              </a:defRPr>
            </a:pPr>
            <a:r>
              <a:t>Complaints must be filed within </a:t>
            </a:r>
            <a:r>
              <a:rPr spc="-5"/>
              <a:t>180 days </a:t>
            </a:r>
            <a:r>
              <a:t>from</a:t>
            </a:r>
            <a:r>
              <a:rPr spc="-125"/>
              <a:t> </a:t>
            </a:r>
            <a:r>
              <a:rPr spc="-5"/>
              <a:t>the</a:t>
            </a:r>
          </a:p>
          <a:p>
            <a:pPr indent="268604">
              <a:lnSpc>
                <a:spcPts val="2600"/>
              </a:lnSpc>
              <a:defRPr spc="-5" sz="2300">
                <a:latin typeface="Lucida Sans Unicode"/>
                <a:ea typeface="Lucida Sans Unicode"/>
                <a:cs typeface="Lucida Sans Unicode"/>
                <a:sym typeface="Lucida Sans Unicode"/>
              </a:defRPr>
            </a:pPr>
            <a:r>
              <a:t>alleged act of</a:t>
            </a:r>
            <a:r>
              <a:rPr spc="-20"/>
              <a:t> </a:t>
            </a:r>
            <a:r>
              <a:rPr spc="0"/>
              <a:t>discrimination;</a:t>
            </a:r>
          </a:p>
          <a:p>
            <a:pPr marL="268604" indent="-256540">
              <a:spcBef>
                <a:spcPts val="1800"/>
              </a:spcBef>
              <a:buClr>
                <a:srgbClr val="2CA1BE"/>
              </a:buClr>
              <a:buSzPct val="67391"/>
              <a:buChar char=""/>
              <a:tabLst>
                <a:tab pos="266700" algn="l"/>
              </a:tabLst>
              <a:defRPr sz="2300">
                <a:latin typeface="Lucida Sans Unicode"/>
                <a:ea typeface="Lucida Sans Unicode"/>
                <a:cs typeface="Lucida Sans Unicode"/>
                <a:sym typeface="Lucida Sans Unicode"/>
              </a:defRPr>
            </a:pPr>
            <a:r>
              <a:t>Complaints may </a:t>
            </a:r>
            <a:r>
              <a:rPr spc="-5"/>
              <a:t>be </a:t>
            </a:r>
            <a:r>
              <a:t>written, verbal, </a:t>
            </a:r>
            <a:r>
              <a:rPr spc="-5"/>
              <a:t>or</a:t>
            </a:r>
            <a:r>
              <a:rPr spc="-125"/>
              <a:t> </a:t>
            </a:r>
            <a:r>
              <a:rPr spc="-5"/>
              <a:t>anonymous;</a:t>
            </a:r>
          </a:p>
          <a:p>
            <a:pPr marL="268604" marR="62230" indent="-256540">
              <a:lnSpc>
                <a:spcPct val="90000"/>
              </a:lnSpc>
              <a:spcBef>
                <a:spcPts val="2100"/>
              </a:spcBef>
              <a:buClr>
                <a:srgbClr val="2CA1BE"/>
              </a:buClr>
              <a:buSzPct val="67391"/>
              <a:buChar char=""/>
              <a:tabLst>
                <a:tab pos="266700" algn="l"/>
              </a:tabLst>
              <a:defRPr spc="-5" sz="2300">
                <a:latin typeface="Lucida Sans Unicode"/>
                <a:ea typeface="Lucida Sans Unicode"/>
                <a:cs typeface="Lucida Sans Unicode"/>
                <a:sym typeface="Lucida Sans Unicode"/>
              </a:defRPr>
            </a:pPr>
            <a:r>
              <a:t>State agencies </a:t>
            </a:r>
            <a:r>
              <a:rPr spc="0"/>
              <a:t>or subrecipient </a:t>
            </a:r>
            <a:r>
              <a:t>agencies may develop  their own complaint </a:t>
            </a:r>
            <a:r>
              <a:rPr spc="0"/>
              <a:t>forms, </a:t>
            </a:r>
            <a:r>
              <a:t>but the </a:t>
            </a:r>
            <a:r>
              <a:rPr spc="0"/>
              <a:t>use </a:t>
            </a:r>
            <a:r>
              <a:t>of such </a:t>
            </a:r>
            <a:r>
              <a:rPr spc="0"/>
              <a:t>forms  </a:t>
            </a:r>
            <a:r>
              <a:t>cannot be </a:t>
            </a:r>
            <a:r>
              <a:rPr spc="0"/>
              <a:t>a pre-requisite for </a:t>
            </a:r>
            <a:r>
              <a:t>acceptance</a:t>
            </a:r>
            <a:r>
              <a:rPr spc="-75"/>
              <a:t> </a:t>
            </a:r>
            <a:r>
              <a:rPr spc="0"/>
              <a:t>;</a:t>
            </a:r>
          </a:p>
          <a:p>
            <a:pPr marL="268604" indent="-256540">
              <a:lnSpc>
                <a:spcPts val="2600"/>
              </a:lnSpc>
              <a:spcBef>
                <a:spcPts val="1800"/>
              </a:spcBef>
              <a:buClr>
                <a:srgbClr val="2CA1BE"/>
              </a:buClr>
              <a:buSzPct val="67391"/>
              <a:buChar char=""/>
              <a:tabLst>
                <a:tab pos="266700" algn="l"/>
              </a:tabLst>
              <a:defRPr sz="2300">
                <a:latin typeface="Lucida Sans Unicode"/>
                <a:ea typeface="Lucida Sans Unicode"/>
                <a:cs typeface="Lucida Sans Unicode"/>
                <a:sym typeface="Lucida Sans Unicode"/>
              </a:defRPr>
            </a:pPr>
            <a:r>
              <a:t>A separate Civil </a:t>
            </a:r>
            <a:r>
              <a:rPr spc="-5"/>
              <a:t>Rights complaint </a:t>
            </a:r>
            <a:r>
              <a:t>log </a:t>
            </a:r>
            <a:r>
              <a:rPr spc="-5"/>
              <a:t>shall</a:t>
            </a:r>
            <a:r>
              <a:rPr spc="-130"/>
              <a:t> </a:t>
            </a:r>
            <a:r>
              <a:rPr spc="-5"/>
              <a:t>be</a:t>
            </a:r>
          </a:p>
          <a:p>
            <a:pPr indent="268604">
              <a:lnSpc>
                <a:spcPts val="2600"/>
              </a:lnSpc>
              <a:defRPr spc="-5" sz="2300">
                <a:latin typeface="Lucida Sans Unicode"/>
                <a:ea typeface="Lucida Sans Unicode"/>
                <a:cs typeface="Lucida Sans Unicode"/>
                <a:sym typeface="Lucida Sans Unicode"/>
              </a:defRPr>
            </a:pPr>
            <a:r>
              <a:t>maintained </a:t>
            </a:r>
            <a:r>
              <a:rPr spc="0"/>
              <a:t>by the </a:t>
            </a:r>
            <a:r>
              <a:t>State </a:t>
            </a:r>
            <a:r>
              <a:rPr spc="0"/>
              <a:t>&amp; subrecipient</a:t>
            </a:r>
            <a:r>
              <a:rPr spc="-75"/>
              <a:t> </a:t>
            </a:r>
            <a:r>
              <a:t>agency;</a:t>
            </a:r>
          </a:p>
          <a:p>
            <a:pPr marL="268604" marR="414019" indent="-256540">
              <a:lnSpc>
                <a:spcPts val="2400"/>
              </a:lnSpc>
              <a:spcBef>
                <a:spcPts val="2100"/>
              </a:spcBef>
              <a:buClr>
                <a:srgbClr val="2CA1BE"/>
              </a:buClr>
              <a:buSzPct val="67391"/>
              <a:buChar char=""/>
              <a:tabLst>
                <a:tab pos="266700" algn="l"/>
              </a:tabLst>
              <a:defRPr spc="-5" sz="2300">
                <a:latin typeface="Lucida Sans Unicode"/>
                <a:ea typeface="Lucida Sans Unicode"/>
                <a:cs typeface="Lucida Sans Unicode"/>
                <a:sym typeface="Lucida Sans Unicode"/>
              </a:defRPr>
            </a:pPr>
            <a:r>
              <a:t>Confidentiality is extremely important and </a:t>
            </a:r>
            <a:r>
              <a:rPr spc="0"/>
              <a:t>must </a:t>
            </a:r>
            <a:r>
              <a:t>be  </a:t>
            </a:r>
            <a:r>
              <a:rPr spc="0"/>
              <a:t>maintained.</a:t>
            </a:r>
          </a:p>
        </p:txBody>
      </p:sp>
      <p:sp>
        <p:nvSpPr>
          <p:cNvPr id="163" name="object 3"/>
          <p:cNvSpPr/>
          <p:nvPr/>
        </p:nvSpPr>
        <p:spPr>
          <a:xfrm>
            <a:off x="664461" y="431224"/>
            <a:ext cx="7718302" cy="564816"/>
          </a:xfrm>
          <a:prstGeom prst="rect">
            <a:avLst/>
          </a:prstGeom>
          <a:blipFill>
            <a:blip r:embed="rId2"/>
            <a:stretch>
              <a:fillRect/>
            </a:stretch>
          </a:blipFill>
          <a:ln w="12700">
            <a:miter lim="400000"/>
          </a:ln>
        </p:spPr>
        <p:txBody>
          <a:bodyPr lIns="45719" rIns="45719"/>
          <a:lstStyle/>
          <a:p>
            <a:pPr/>
          </a:p>
        </p:txBody>
      </p:sp>
      <p:sp>
        <p:nvSpPr>
          <p:cNvPr id="164"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object 2"/>
          <p:cNvSpPr txBox="1"/>
          <p:nvPr>
            <p:ph type="title"/>
          </p:nvPr>
        </p:nvSpPr>
        <p:spPr>
          <a:xfrm>
            <a:off x="993443" y="1281428"/>
            <a:ext cx="5069842" cy="482601"/>
          </a:xfrm>
          <a:prstGeom prst="rect">
            <a:avLst/>
          </a:prstGeom>
        </p:spPr>
        <p:txBody>
          <a:bodyPr/>
          <a:lstStyle>
            <a:lvl1pPr indent="12191" defTabSz="877823">
              <a:defRPr spc="-96" sz="2880"/>
            </a:lvl1pPr>
          </a:lstStyle>
          <a:p>
            <a:pPr/>
            <a:r>
              <a:t>Complaints should include:</a:t>
            </a:r>
          </a:p>
        </p:txBody>
      </p:sp>
      <p:sp>
        <p:nvSpPr>
          <p:cNvPr id="167" name="object 3"/>
          <p:cNvSpPr txBox="1"/>
          <p:nvPr/>
        </p:nvSpPr>
        <p:spPr>
          <a:xfrm>
            <a:off x="1103172" y="2228850"/>
            <a:ext cx="7264401" cy="437677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marR="1021714" indent="-256540">
              <a:lnSpc>
                <a:spcPct val="80000"/>
              </a:lnSpc>
              <a:spcBef>
                <a:spcPts val="600"/>
              </a:spcBef>
              <a:buClr>
                <a:srgbClr val="2CA1BE"/>
              </a:buClr>
              <a:buSzPct val="66666"/>
              <a:buChar char=""/>
              <a:tabLst>
                <a:tab pos="266700" algn="l"/>
                <a:tab pos="5473700" algn="l"/>
              </a:tabLst>
              <a:defRPr spc="-5" sz="2100">
                <a:latin typeface="Lucida Sans Unicode"/>
                <a:ea typeface="Lucida Sans Unicode"/>
                <a:cs typeface="Lucida Sans Unicode"/>
                <a:sym typeface="Lucida Sans Unicode"/>
              </a:defRPr>
            </a:pPr>
            <a:r>
              <a:t>Name, address, </a:t>
            </a:r>
            <a:r>
              <a:rPr spc="0"/>
              <a:t>and</a:t>
            </a:r>
            <a:r>
              <a:rPr spc="60"/>
              <a:t> </a:t>
            </a:r>
            <a:r>
              <a:t>telephone</a:t>
            </a:r>
            <a:r>
              <a:rPr spc="34"/>
              <a:t> </a:t>
            </a:r>
            <a:r>
              <a:t>number	of</a:t>
            </a:r>
            <a:r>
              <a:rPr spc="-104"/>
              <a:t> </a:t>
            </a:r>
            <a:r>
              <a:rPr spc="0"/>
              <a:t>the  </a:t>
            </a:r>
            <a:r>
              <a:t>complainant</a:t>
            </a:r>
          </a:p>
          <a:p>
            <a:pPr marL="268604" indent="-256540">
              <a:spcBef>
                <a:spcPts val="2300"/>
              </a:spcBef>
              <a:buClr>
                <a:srgbClr val="2CA1BE"/>
              </a:buClr>
              <a:buSzPct val="66666"/>
              <a:buChar char=""/>
              <a:tabLst>
                <a:tab pos="266700" algn="l"/>
              </a:tabLst>
              <a:defRPr sz="2100">
                <a:latin typeface="Lucida Sans Unicode"/>
                <a:ea typeface="Lucida Sans Unicode"/>
                <a:cs typeface="Lucida Sans Unicode"/>
                <a:sym typeface="Lucida Sans Unicode"/>
              </a:defRPr>
            </a:pPr>
            <a:r>
              <a:t>The </a:t>
            </a:r>
            <a:r>
              <a:rPr spc="-5"/>
              <a:t>location and </a:t>
            </a:r>
            <a:r>
              <a:t>name </a:t>
            </a:r>
            <a:r>
              <a:rPr spc="-5"/>
              <a:t>of </a:t>
            </a:r>
            <a:r>
              <a:t>the </a:t>
            </a:r>
            <a:r>
              <a:rPr spc="-5"/>
              <a:t>organization or</a:t>
            </a:r>
            <a:r>
              <a:rPr spc="-55"/>
              <a:t> </a:t>
            </a:r>
            <a:r>
              <a:rPr spc="-5"/>
              <a:t>office</a:t>
            </a:r>
          </a:p>
          <a:p>
            <a:pPr marL="268604" indent="-256540">
              <a:spcBef>
                <a:spcPts val="2300"/>
              </a:spcBef>
              <a:buClr>
                <a:srgbClr val="2CA1BE"/>
              </a:buClr>
              <a:buSzPct val="66666"/>
              <a:buChar char=""/>
              <a:tabLst>
                <a:tab pos="266700" algn="l"/>
              </a:tabLst>
              <a:defRPr sz="2100">
                <a:latin typeface="Lucida Sans Unicode"/>
                <a:ea typeface="Lucida Sans Unicode"/>
                <a:cs typeface="Lucida Sans Unicode"/>
                <a:sym typeface="Lucida Sans Unicode"/>
              </a:defRPr>
            </a:pPr>
            <a:r>
              <a:t>The </a:t>
            </a:r>
            <a:r>
              <a:rPr spc="-5"/>
              <a:t>nature </a:t>
            </a:r>
            <a:r>
              <a:rPr spc="-10"/>
              <a:t>of </a:t>
            </a:r>
            <a:r>
              <a:rPr spc="-5"/>
              <a:t>the incident or</a:t>
            </a:r>
            <a:r>
              <a:rPr spc="-15"/>
              <a:t> </a:t>
            </a:r>
            <a:r>
              <a:t>action</a:t>
            </a:r>
          </a:p>
          <a:p>
            <a:pPr marL="268604" marR="5080" indent="-256540">
              <a:lnSpc>
                <a:spcPts val="2000"/>
              </a:lnSpc>
              <a:spcBef>
                <a:spcPts val="2800"/>
              </a:spcBef>
              <a:buClr>
                <a:srgbClr val="2CA1BE"/>
              </a:buClr>
              <a:buSzPct val="66666"/>
              <a:buChar char=""/>
              <a:tabLst>
                <a:tab pos="266700" algn="l"/>
              </a:tabLst>
              <a:defRPr sz="2100">
                <a:latin typeface="Lucida Sans Unicode"/>
                <a:ea typeface="Lucida Sans Unicode"/>
                <a:cs typeface="Lucida Sans Unicode"/>
                <a:sym typeface="Lucida Sans Unicode"/>
              </a:defRPr>
            </a:pPr>
            <a:r>
              <a:t>The </a:t>
            </a:r>
            <a:r>
              <a:rPr spc="-5"/>
              <a:t>names, titles, </a:t>
            </a:r>
            <a:r>
              <a:t>and </a:t>
            </a:r>
            <a:r>
              <a:rPr spc="-5"/>
              <a:t>business addresses of </a:t>
            </a:r>
            <a:r>
              <a:rPr spc="-10"/>
              <a:t>persons  </a:t>
            </a:r>
            <a:r>
              <a:t>who may have </a:t>
            </a:r>
            <a:r>
              <a:rPr spc="-5"/>
              <a:t>knowledge of </a:t>
            </a:r>
            <a:r>
              <a:t>the </a:t>
            </a:r>
            <a:r>
              <a:rPr spc="-5"/>
              <a:t>discriminatory</a:t>
            </a:r>
            <a:r>
              <a:rPr spc="-65"/>
              <a:t> </a:t>
            </a:r>
            <a:r>
              <a:t>action</a:t>
            </a:r>
          </a:p>
          <a:p>
            <a:pPr marL="268604" marR="319404" indent="-256540">
              <a:lnSpc>
                <a:spcPct val="80000"/>
              </a:lnSpc>
              <a:spcBef>
                <a:spcPts val="2800"/>
              </a:spcBef>
              <a:buClr>
                <a:srgbClr val="2CA1BE"/>
              </a:buClr>
              <a:buSzPct val="66666"/>
              <a:buChar char=""/>
              <a:tabLst>
                <a:tab pos="266700" algn="l"/>
              </a:tabLst>
              <a:defRPr sz="2100">
                <a:latin typeface="Lucida Sans Unicode"/>
                <a:ea typeface="Lucida Sans Unicode"/>
                <a:cs typeface="Lucida Sans Unicode"/>
                <a:sym typeface="Lucida Sans Unicode"/>
              </a:defRPr>
            </a:pPr>
            <a:r>
              <a:t>The </a:t>
            </a:r>
            <a:r>
              <a:rPr spc="-5"/>
              <a:t>date(s) during </a:t>
            </a:r>
            <a:r>
              <a:t>which the </a:t>
            </a:r>
            <a:r>
              <a:rPr spc="-5"/>
              <a:t>alleged discriminatory  actions</a:t>
            </a:r>
            <a:r>
              <a:rPr spc="-10"/>
              <a:t> </a:t>
            </a:r>
            <a:r>
              <a:rPr spc="-5"/>
              <a:t>occurred</a:t>
            </a:r>
          </a:p>
          <a:p>
            <a:pPr marL="268604" indent="-256540">
              <a:spcBef>
                <a:spcPts val="2300"/>
              </a:spcBef>
              <a:buClr>
                <a:srgbClr val="2CA1BE"/>
              </a:buClr>
              <a:buSzPct val="66666"/>
              <a:buChar char=""/>
              <a:tabLst>
                <a:tab pos="266700" algn="l"/>
              </a:tabLst>
              <a:defRPr sz="2100">
                <a:latin typeface="Lucida Sans Unicode"/>
                <a:ea typeface="Lucida Sans Unicode"/>
                <a:cs typeface="Lucida Sans Unicode"/>
                <a:sym typeface="Lucida Sans Unicode"/>
              </a:defRPr>
            </a:pPr>
            <a:r>
              <a:t>The </a:t>
            </a:r>
            <a:r>
              <a:rPr spc="-5"/>
              <a:t>basis for </a:t>
            </a:r>
            <a:r>
              <a:t>the </a:t>
            </a:r>
            <a:r>
              <a:rPr spc="-5"/>
              <a:t>alleged</a:t>
            </a:r>
            <a:r>
              <a:rPr spc="10"/>
              <a:t> </a:t>
            </a:r>
            <a:r>
              <a:rPr spc="-5"/>
              <a:t>discrimination.</a:t>
            </a:r>
          </a:p>
        </p:txBody>
      </p:sp>
      <p:sp>
        <p:nvSpPr>
          <p:cNvPr id="168" name="object 4"/>
          <p:cNvSpPr/>
          <p:nvPr/>
        </p:nvSpPr>
        <p:spPr>
          <a:xfrm>
            <a:off x="484630" y="601913"/>
            <a:ext cx="8314184" cy="564816"/>
          </a:xfrm>
          <a:prstGeom prst="rect">
            <a:avLst/>
          </a:prstGeom>
          <a:blipFill>
            <a:blip r:embed="rId2"/>
            <a:stretch>
              <a:fillRect/>
            </a:stretch>
          </a:blipFill>
          <a:ln w="12700">
            <a:miter lim="400000"/>
          </a:ln>
        </p:spPr>
        <p:txBody>
          <a:bodyPr lIns="45719" rIns="45719"/>
          <a:lstStyle/>
          <a:p>
            <a:pPr/>
          </a:p>
        </p:txBody>
      </p:sp>
      <p:sp>
        <p:nvSpPr>
          <p:cNvPr id="169" name="object 5"/>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0" name="object 2"/>
          <p:cNvGrpSpPr/>
          <p:nvPr/>
        </p:nvGrpSpPr>
        <p:grpSpPr>
          <a:xfrm>
            <a:off x="499872" y="5945123"/>
            <a:ext cx="4899651" cy="912875"/>
            <a:chOff x="0" y="0"/>
            <a:chExt cx="4899650" cy="912874"/>
          </a:xfrm>
        </p:grpSpPr>
        <p:sp>
          <p:nvSpPr>
            <p:cNvPr id="78" name="Triangle"/>
            <p:cNvSpPr/>
            <p:nvPr/>
          </p:nvSpPr>
          <p:spPr>
            <a:xfrm>
              <a:off x="85583" y="21310"/>
              <a:ext cx="4814068" cy="8915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941" y="21600"/>
                  </a:lnTo>
                  <a:lnTo>
                    <a:pt x="21600" y="21600"/>
                  </a:lnTo>
                  <a:lnTo>
                    <a:pt x="0" y="0"/>
                  </a:lnTo>
                  <a:close/>
                </a:path>
              </a:pathLst>
            </a:custGeom>
            <a:solidFill>
              <a:srgbClr val="9FCADC">
                <a:alpha val="39999"/>
              </a:srgbClr>
            </a:solidFill>
            <a:ln w="12700" cap="flat">
              <a:noFill/>
              <a:miter lim="400000"/>
            </a:ln>
            <a:effectLst/>
          </p:spPr>
          <p:txBody>
            <a:bodyPr wrap="square" lIns="45719" tIns="45719" rIns="45719" bIns="45719" numCol="1" anchor="t">
              <a:noAutofit/>
            </a:bodyPr>
            <a:lstStyle/>
            <a:p>
              <a:pPr/>
            </a:p>
          </p:txBody>
        </p:sp>
        <p:sp>
          <p:nvSpPr>
            <p:cNvPr id="79" name="Triangle"/>
            <p:cNvSpPr/>
            <p:nvPr/>
          </p:nvSpPr>
          <p:spPr>
            <a:xfrm>
              <a:off x="0" y="0"/>
              <a:ext cx="85583" cy="213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 y="0"/>
                  </a:moveTo>
                  <a:lnTo>
                    <a:pt x="0" y="5534"/>
                  </a:lnTo>
                  <a:lnTo>
                    <a:pt x="21600" y="21600"/>
                  </a:lnTo>
                  <a:lnTo>
                    <a:pt x="167" y="0"/>
                  </a:lnTo>
                  <a:close/>
                </a:path>
              </a:pathLst>
            </a:custGeom>
            <a:solidFill>
              <a:srgbClr val="9FCADC">
                <a:alpha val="39999"/>
              </a:srgbClr>
            </a:solidFill>
            <a:ln w="12700" cap="flat">
              <a:noFill/>
              <a:miter lim="400000"/>
            </a:ln>
            <a:effectLst/>
          </p:spPr>
          <p:txBody>
            <a:bodyPr wrap="square" lIns="45719" tIns="45719" rIns="45719" bIns="45719" numCol="1" anchor="t">
              <a:noAutofit/>
            </a:bodyPr>
            <a:lstStyle/>
            <a:p>
              <a:pPr/>
            </a:p>
          </p:txBody>
        </p:sp>
      </p:grpSp>
      <p:sp>
        <p:nvSpPr>
          <p:cNvPr id="81" name="object 3"/>
          <p:cNvSpPr/>
          <p:nvPr/>
        </p:nvSpPr>
        <p:spPr>
          <a:xfrm>
            <a:off x="486154" y="5939028"/>
            <a:ext cx="3655492" cy="918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47" y="149"/>
                </a:lnTo>
                <a:lnTo>
                  <a:pt x="16969" y="21600"/>
                </a:lnTo>
                <a:lnTo>
                  <a:pt x="21600" y="21600"/>
                </a:lnTo>
                <a:lnTo>
                  <a:pt x="0" y="0"/>
                </a:lnTo>
                <a:close/>
              </a:path>
            </a:pathLst>
          </a:custGeom>
          <a:solidFill>
            <a:srgbClr val="000000"/>
          </a:solidFill>
          <a:ln w="12700">
            <a:miter lim="400000"/>
          </a:ln>
        </p:spPr>
        <p:txBody>
          <a:bodyPr lIns="45719" rIns="45719"/>
          <a:lstStyle/>
          <a:p>
            <a:pPr/>
          </a:p>
        </p:txBody>
      </p:sp>
      <p:sp>
        <p:nvSpPr>
          <p:cNvPr id="82" name="object 4"/>
          <p:cNvSpPr/>
          <p:nvPr/>
        </p:nvSpPr>
        <p:spPr>
          <a:xfrm>
            <a:off x="-1" y="5789677"/>
            <a:ext cx="3396236" cy="1066040"/>
          </a:xfrm>
          <a:prstGeom prst="rect">
            <a:avLst/>
          </a:prstGeom>
          <a:blipFill>
            <a:blip r:embed="rId2"/>
            <a:stretch>
              <a:fillRect/>
            </a:stretch>
          </a:blipFill>
          <a:ln w="12700">
            <a:miter lim="400000"/>
          </a:ln>
        </p:spPr>
        <p:txBody>
          <a:bodyPr lIns="45719" rIns="45719"/>
          <a:lstStyle/>
          <a:p>
            <a:pPr/>
          </a:p>
        </p:txBody>
      </p:sp>
      <p:sp>
        <p:nvSpPr>
          <p:cNvPr id="83" name="object 5"/>
          <p:cNvSpPr/>
          <p:nvPr/>
        </p:nvSpPr>
        <p:spPr>
          <a:xfrm>
            <a:off x="0" y="5784670"/>
            <a:ext cx="3370854" cy="1073327"/>
          </a:xfrm>
          <a:prstGeom prst="rect">
            <a:avLst/>
          </a:prstGeom>
          <a:blipFill>
            <a:blip r:embed="rId3"/>
            <a:stretch>
              <a:fillRect/>
            </a:stretch>
          </a:blipFill>
          <a:ln w="12700">
            <a:miter lim="400000"/>
          </a:ln>
        </p:spPr>
        <p:txBody>
          <a:bodyPr lIns="45719" rIns="45719"/>
          <a:lstStyle/>
          <a:p>
            <a:pPr/>
          </a:p>
        </p:txBody>
      </p:sp>
      <p:sp>
        <p:nvSpPr>
          <p:cNvPr id="84" name="object 6"/>
          <p:cNvSpPr txBox="1"/>
          <p:nvPr/>
        </p:nvSpPr>
        <p:spPr>
          <a:xfrm>
            <a:off x="645668" y="1238631"/>
            <a:ext cx="6795769" cy="435582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indent="-256540">
              <a:buClr>
                <a:srgbClr val="2CA1BE"/>
              </a:buClr>
              <a:buSzPct val="68000"/>
              <a:buChar char="➢"/>
              <a:tabLst>
                <a:tab pos="266700" algn="l"/>
              </a:tabLst>
              <a:defRPr spc="-5" sz="2500">
                <a:latin typeface="Lucida Sans Unicode"/>
                <a:ea typeface="Lucida Sans Unicode"/>
                <a:cs typeface="Lucida Sans Unicode"/>
                <a:sym typeface="Lucida Sans Unicode"/>
              </a:defRPr>
            </a:pPr>
            <a:r>
              <a:t>Civil Rights Program </a:t>
            </a:r>
            <a:r>
              <a:rPr spc="-10"/>
              <a:t>and </a:t>
            </a:r>
            <a:r>
              <a:t>Legal</a:t>
            </a:r>
            <a:r>
              <a:rPr spc="40"/>
              <a:t> </a:t>
            </a:r>
            <a:r>
              <a:t>Authorities</a:t>
            </a:r>
          </a:p>
          <a:p>
            <a:pPr marL="268604" indent="-256540">
              <a:lnSpc>
                <a:spcPts val="2900"/>
              </a:lnSpc>
              <a:spcBef>
                <a:spcPts val="2600"/>
              </a:spcBef>
              <a:buClr>
                <a:srgbClr val="2CA1BE"/>
              </a:buClr>
              <a:buSzPct val="68000"/>
              <a:buChar char="➢"/>
              <a:tabLst>
                <a:tab pos="266700" algn="l"/>
              </a:tabLst>
              <a:defRPr spc="-5" sz="2500">
                <a:latin typeface="Lucida Sans Unicode"/>
                <a:ea typeface="Lucida Sans Unicode"/>
                <a:cs typeface="Lucida Sans Unicode"/>
                <a:sym typeface="Lucida Sans Unicode"/>
              </a:defRPr>
            </a:pPr>
            <a:r>
              <a:t>Areas of Compliance</a:t>
            </a:r>
          </a:p>
          <a:p>
            <a:pPr lvl="1" marL="524509" indent="-229234">
              <a:lnSpc>
                <a:spcPts val="2300"/>
              </a:lnSpc>
              <a:buClr>
                <a:srgbClr val="2CA1BE"/>
              </a:buClr>
              <a:buSzPct val="100000"/>
              <a:buFont typeface="Arial"/>
              <a:buChar char="•"/>
              <a:tabLst>
                <a:tab pos="520700" algn="l"/>
                <a:tab pos="520700" algn="l"/>
              </a:tabLst>
              <a:defRPr sz="2100">
                <a:latin typeface="Lucida Sans Unicode"/>
                <a:ea typeface="Lucida Sans Unicode"/>
                <a:cs typeface="Lucida Sans Unicode"/>
                <a:sym typeface="Lucida Sans Unicode"/>
              </a:defRPr>
            </a:pPr>
            <a:r>
              <a:t>Assurances</a:t>
            </a:r>
          </a:p>
          <a:p>
            <a:pPr lvl="1" marL="524509" indent="-229234">
              <a:lnSpc>
                <a:spcPts val="2300"/>
              </a:lnSpc>
              <a:buClr>
                <a:srgbClr val="2CA1BE"/>
              </a:buClr>
              <a:buSzPct val="100000"/>
              <a:buFont typeface="Arial"/>
              <a:buChar char="•"/>
              <a:tabLst>
                <a:tab pos="520700" algn="l"/>
                <a:tab pos="520700" algn="l"/>
              </a:tabLst>
              <a:defRPr spc="-5" sz="2100">
                <a:latin typeface="Lucida Sans Unicode"/>
                <a:ea typeface="Lucida Sans Unicode"/>
                <a:cs typeface="Lucida Sans Unicode"/>
                <a:sym typeface="Lucida Sans Unicode"/>
              </a:defRPr>
            </a:pPr>
            <a:r>
              <a:t>Public Notification</a:t>
            </a:r>
            <a:r>
              <a:rPr spc="0"/>
              <a:t> </a:t>
            </a:r>
            <a:r>
              <a:t>Requirements</a:t>
            </a:r>
          </a:p>
          <a:p>
            <a:pPr lvl="1" marL="524509" indent="-229234">
              <a:lnSpc>
                <a:spcPts val="2300"/>
              </a:lnSpc>
              <a:buClr>
                <a:srgbClr val="2CA1BE"/>
              </a:buClr>
              <a:buSzPct val="100000"/>
              <a:buFont typeface="Arial"/>
              <a:buChar char="•"/>
              <a:tabLst>
                <a:tab pos="520700" algn="l"/>
                <a:tab pos="520700" algn="l"/>
              </a:tabLst>
              <a:defRPr spc="-5" sz="2100">
                <a:latin typeface="Lucida Sans Unicode"/>
                <a:ea typeface="Lucida Sans Unicode"/>
                <a:cs typeface="Lucida Sans Unicode"/>
                <a:sym typeface="Lucida Sans Unicode"/>
              </a:defRPr>
            </a:pPr>
            <a:r>
              <a:t>Complaints of</a:t>
            </a:r>
            <a:r>
              <a:rPr spc="5"/>
              <a:t> </a:t>
            </a:r>
            <a:r>
              <a:t>Discrimination</a:t>
            </a:r>
          </a:p>
          <a:p>
            <a:pPr lvl="1" marL="524509" indent="-229234">
              <a:lnSpc>
                <a:spcPts val="2300"/>
              </a:lnSpc>
              <a:buClr>
                <a:srgbClr val="2CA1BE"/>
              </a:buClr>
              <a:buSzPct val="100000"/>
              <a:buFont typeface="Arial"/>
              <a:buChar char="•"/>
              <a:tabLst>
                <a:tab pos="520700" algn="l"/>
                <a:tab pos="520700" algn="l"/>
              </a:tabLst>
              <a:defRPr sz="2100">
                <a:latin typeface="Lucida Sans Unicode"/>
                <a:ea typeface="Lucida Sans Unicode"/>
                <a:cs typeface="Lucida Sans Unicode"/>
                <a:sym typeface="Lucida Sans Unicode"/>
              </a:defRPr>
            </a:pPr>
            <a:r>
              <a:t>Civil </a:t>
            </a:r>
            <a:r>
              <a:rPr spc="-5"/>
              <a:t>Rights</a:t>
            </a:r>
            <a:r>
              <a:rPr spc="-10"/>
              <a:t> </a:t>
            </a:r>
            <a:r>
              <a:rPr spc="-5"/>
              <a:t>Training</a:t>
            </a:r>
          </a:p>
          <a:p>
            <a:pPr lvl="1" marL="524509" indent="-229234">
              <a:lnSpc>
                <a:spcPts val="2300"/>
              </a:lnSpc>
              <a:buClr>
                <a:srgbClr val="2CA1BE"/>
              </a:buClr>
              <a:buSzPct val="100000"/>
              <a:buFont typeface="Arial"/>
              <a:buChar char="•"/>
              <a:tabLst>
                <a:tab pos="520700" algn="l"/>
                <a:tab pos="520700" algn="l"/>
              </a:tabLst>
              <a:defRPr spc="-5" sz="2100">
                <a:latin typeface="Lucida Sans Unicode"/>
                <a:ea typeface="Lucida Sans Unicode"/>
                <a:cs typeface="Lucida Sans Unicode"/>
                <a:sym typeface="Lucida Sans Unicode"/>
              </a:defRPr>
            </a:pPr>
            <a:r>
              <a:t>Race and </a:t>
            </a:r>
            <a:r>
              <a:rPr spc="0"/>
              <a:t>Ethnicity </a:t>
            </a:r>
            <a:r>
              <a:t>Data</a:t>
            </a:r>
            <a:r>
              <a:rPr spc="-20"/>
              <a:t> </a:t>
            </a:r>
            <a:r>
              <a:t>Collection</a:t>
            </a:r>
          </a:p>
          <a:p>
            <a:pPr lvl="1" marL="524509" indent="-229234">
              <a:lnSpc>
                <a:spcPts val="2300"/>
              </a:lnSpc>
              <a:buClr>
                <a:srgbClr val="2CA1BE"/>
              </a:buClr>
              <a:buSzPct val="100000"/>
              <a:buFont typeface="Arial"/>
              <a:buChar char="•"/>
              <a:tabLst>
                <a:tab pos="520700" algn="l"/>
                <a:tab pos="520700" algn="l"/>
              </a:tabLst>
              <a:defRPr spc="-10" sz="2100">
                <a:latin typeface="Lucida Sans Unicode"/>
                <a:ea typeface="Lucida Sans Unicode"/>
                <a:cs typeface="Lucida Sans Unicode"/>
                <a:sym typeface="Lucida Sans Unicode"/>
              </a:defRPr>
            </a:pPr>
            <a:r>
              <a:t>Limited </a:t>
            </a:r>
            <a:r>
              <a:rPr spc="-5"/>
              <a:t>English Proficiency</a:t>
            </a:r>
            <a:r>
              <a:rPr spc="30"/>
              <a:t> </a:t>
            </a:r>
            <a:r>
              <a:rPr spc="-5"/>
              <a:t>(LEP)</a:t>
            </a:r>
          </a:p>
          <a:p>
            <a:pPr lvl="1" marL="524509" indent="-229234">
              <a:lnSpc>
                <a:spcPts val="2300"/>
              </a:lnSpc>
              <a:buClr>
                <a:srgbClr val="2CA1BE"/>
              </a:buClr>
              <a:buSzPct val="100000"/>
              <a:buFont typeface="Arial"/>
              <a:buChar char="•"/>
              <a:tabLst>
                <a:tab pos="520700" algn="l"/>
                <a:tab pos="520700" algn="l"/>
              </a:tabLst>
              <a:defRPr sz="2100">
                <a:latin typeface="Lucida Sans Unicode"/>
                <a:ea typeface="Lucida Sans Unicode"/>
                <a:cs typeface="Lucida Sans Unicode"/>
                <a:sym typeface="Lucida Sans Unicode"/>
              </a:defRPr>
            </a:pPr>
            <a:r>
              <a:t>Disability</a:t>
            </a:r>
            <a:r>
              <a:rPr spc="10"/>
              <a:t> </a:t>
            </a:r>
            <a:r>
              <a:t>Compliance</a:t>
            </a:r>
          </a:p>
          <a:p>
            <a:pPr lvl="1" marL="524509" indent="-229234">
              <a:lnSpc>
                <a:spcPts val="2300"/>
              </a:lnSpc>
              <a:buClr>
                <a:srgbClr val="2CA1BE"/>
              </a:buClr>
              <a:buSzPct val="100000"/>
              <a:buFont typeface="Arial"/>
              <a:buChar char="•"/>
              <a:tabLst>
                <a:tab pos="520700" algn="l"/>
                <a:tab pos="520700" algn="l"/>
              </a:tabLst>
              <a:defRPr sz="2100">
                <a:latin typeface="Lucida Sans Unicode"/>
                <a:ea typeface="Lucida Sans Unicode"/>
                <a:cs typeface="Lucida Sans Unicode"/>
                <a:sym typeface="Lucida Sans Unicode"/>
              </a:defRPr>
            </a:pPr>
            <a:r>
              <a:t>Compliance</a:t>
            </a:r>
            <a:r>
              <a:rPr spc="-10"/>
              <a:t> </a:t>
            </a:r>
            <a:r>
              <a:rPr spc="-5"/>
              <a:t>Reviews</a:t>
            </a:r>
          </a:p>
          <a:p>
            <a:pPr lvl="1" marL="524509" indent="-229234">
              <a:lnSpc>
                <a:spcPts val="2300"/>
              </a:lnSpc>
              <a:buClr>
                <a:srgbClr val="2CA1BE"/>
              </a:buClr>
              <a:buSzPct val="100000"/>
              <a:buFont typeface="Arial"/>
              <a:buChar char="•"/>
              <a:tabLst>
                <a:tab pos="520700" algn="l"/>
                <a:tab pos="520700" algn="l"/>
              </a:tabLst>
              <a:defRPr spc="-5" sz="2100">
                <a:latin typeface="Lucida Sans Unicode"/>
                <a:ea typeface="Lucida Sans Unicode"/>
                <a:cs typeface="Lucida Sans Unicode"/>
                <a:sym typeface="Lucida Sans Unicode"/>
              </a:defRPr>
            </a:pPr>
            <a:r>
              <a:t>Resolution of</a:t>
            </a:r>
            <a:r>
              <a:rPr spc="-10"/>
              <a:t> </a:t>
            </a:r>
            <a:r>
              <a:t>Noncompliance</a:t>
            </a:r>
          </a:p>
          <a:p>
            <a:pPr lvl="1" marL="524509" indent="-229234">
              <a:lnSpc>
                <a:spcPts val="2300"/>
              </a:lnSpc>
              <a:buClr>
                <a:srgbClr val="2CA1BE"/>
              </a:buClr>
              <a:buSzPct val="100000"/>
              <a:buFont typeface="Arial"/>
              <a:buChar char="•"/>
              <a:tabLst>
                <a:tab pos="520700" algn="l"/>
                <a:tab pos="520700" algn="l"/>
              </a:tabLst>
              <a:defRPr spc="-5" sz="2100">
                <a:latin typeface="Lucida Sans Unicode"/>
                <a:ea typeface="Lucida Sans Unicode"/>
                <a:cs typeface="Lucida Sans Unicode"/>
                <a:sym typeface="Lucida Sans Unicode"/>
              </a:defRPr>
            </a:pPr>
            <a:r>
              <a:t>Conflict Resolution</a:t>
            </a:r>
          </a:p>
          <a:p>
            <a:pPr lvl="1" marL="524509" indent="-229234">
              <a:lnSpc>
                <a:spcPts val="2400"/>
              </a:lnSpc>
              <a:buClr>
                <a:srgbClr val="2CA1BE"/>
              </a:buClr>
              <a:buSzPct val="100000"/>
              <a:buFont typeface="Arial"/>
              <a:buChar char="•"/>
              <a:tabLst>
                <a:tab pos="520700" algn="l"/>
                <a:tab pos="520700" algn="l"/>
              </a:tabLst>
              <a:defRPr spc="-5" sz="2100">
                <a:latin typeface="Lucida Sans Unicode"/>
                <a:ea typeface="Lucida Sans Unicode"/>
                <a:cs typeface="Lucida Sans Unicode"/>
                <a:sym typeface="Lucida Sans Unicode"/>
              </a:defRPr>
            </a:pPr>
            <a:r>
              <a:t>Customer</a:t>
            </a:r>
            <a:r>
              <a:rPr spc="15"/>
              <a:t> </a:t>
            </a:r>
            <a:r>
              <a:t>Service</a:t>
            </a:r>
          </a:p>
        </p:txBody>
      </p:sp>
      <p:sp>
        <p:nvSpPr>
          <p:cNvPr id="85" name="object 7"/>
          <p:cNvSpPr/>
          <p:nvPr/>
        </p:nvSpPr>
        <p:spPr>
          <a:xfrm>
            <a:off x="2324085" y="518101"/>
            <a:ext cx="4473731" cy="525166"/>
          </a:xfrm>
          <a:prstGeom prst="rect">
            <a:avLst/>
          </a:prstGeom>
          <a:blipFill>
            <a:blip r:embed="rId4"/>
            <a:stretch>
              <a:fillRect/>
            </a:stretch>
          </a:blipFill>
          <a:ln w="12700">
            <a:miter lim="400000"/>
          </a:ln>
        </p:spPr>
        <p:txBody>
          <a:bodyPr lIns="45719" rIns="45719"/>
          <a:lstStyle/>
          <a:p>
            <a:pPr/>
          </a:p>
        </p:txBody>
      </p:sp>
      <p:sp>
        <p:nvSpPr>
          <p:cNvPr id="86" name="object 8"/>
          <p:cNvSpPr txBox="1"/>
          <p:nvPr>
            <p:ph type="sldNum" sz="quarter" idx="4294967295"/>
          </p:nvPr>
        </p:nvSpPr>
        <p:spPr>
          <a:xfrm>
            <a:off x="8726423" y="6533146"/>
            <a:ext cx="202885" cy="15989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object 2"/>
          <p:cNvSpPr txBox="1"/>
          <p:nvPr/>
        </p:nvSpPr>
        <p:spPr>
          <a:xfrm>
            <a:off x="721867" y="1702891"/>
            <a:ext cx="7854317" cy="34817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indent="-256540">
              <a:spcBef>
                <a:spcPts val="100"/>
              </a:spcBef>
              <a:buClr>
                <a:srgbClr val="2CA1BE"/>
              </a:buClr>
              <a:buSzPct val="67187"/>
              <a:buChar char=""/>
              <a:tabLst>
                <a:tab pos="266700" algn="l"/>
              </a:tabLst>
              <a:defRPr sz="3200">
                <a:latin typeface="Lucida Sans Unicode"/>
                <a:ea typeface="Lucida Sans Unicode"/>
                <a:cs typeface="Lucida Sans Unicode"/>
                <a:sym typeface="Lucida Sans Unicode"/>
              </a:defRPr>
            </a:pPr>
            <a:r>
              <a:t>USDA </a:t>
            </a:r>
            <a:r>
              <a:rPr spc="-5"/>
              <a:t>Discrimination Complaint</a:t>
            </a:r>
            <a:r>
              <a:rPr spc="-35"/>
              <a:t> </a:t>
            </a:r>
            <a:r>
              <a:rPr spc="-5"/>
              <a:t>Form</a:t>
            </a:r>
          </a:p>
          <a:p>
            <a:pPr lvl="1" marL="645159" indent="-349884">
              <a:spcBef>
                <a:spcPts val="2600"/>
              </a:spcBef>
              <a:buClr>
                <a:srgbClr val="2CA1BE"/>
              </a:buClr>
              <a:buSzPct val="100000"/>
              <a:buFont typeface="Verdana"/>
              <a:buChar char="◦"/>
              <a:tabLst>
                <a:tab pos="635000" algn="l"/>
                <a:tab pos="635000" algn="l"/>
              </a:tabLst>
              <a:defRPr spc="-5" sz="3000">
                <a:latin typeface="Lucida Sans Unicode"/>
                <a:ea typeface="Lucida Sans Unicode"/>
                <a:cs typeface="Lucida Sans Unicode"/>
                <a:sym typeface="Lucida Sans Unicode"/>
              </a:defRPr>
            </a:pPr>
            <a:r>
              <a:t>English</a:t>
            </a:r>
          </a:p>
          <a:p>
            <a:pPr indent="314325">
              <a:lnSpc>
                <a:spcPts val="2200"/>
              </a:lnSpc>
              <a:spcBef>
                <a:spcPts val="100"/>
              </a:spcBef>
              <a:defRPr spc="-4" sz="2000" u="sng">
                <a:solidFill>
                  <a:srgbClr val="FF8118"/>
                </a:solidFill>
                <a:uFill>
                  <a:solidFill>
                    <a:srgbClr val="FF8118"/>
                  </a:solidFill>
                </a:uFill>
                <a:latin typeface="Lucida Sans Unicode"/>
                <a:ea typeface="Lucida Sans Unicode"/>
                <a:cs typeface="Lucida Sans Unicode"/>
                <a:sym typeface="Lucida Sans Unicode"/>
              </a:defRPr>
            </a:pPr>
            <a:r>
              <a:rPr>
                <a:solidFill>
                  <a:srgbClr val="0000FF"/>
                </a:solidFill>
                <a:uFill>
                  <a:solidFill>
                    <a:srgbClr val="0000FF"/>
                  </a:solidFill>
                </a:uFill>
                <a:hlinkClick r:id="rId2" invalidUrl="" action="" tgtFrame="" tooltip="" history="1" highlightClick="0" endSnd="0"/>
              </a:rPr>
              <a:t>http://www.ocio.usda.gov/sites/default/files/docs/2012/Co</a:t>
            </a:r>
          </a:p>
          <a:p>
            <a:pPr indent="314325">
              <a:lnSpc>
                <a:spcPts val="2200"/>
              </a:lnSpc>
              <a:defRPr spc="-4" sz="2000" u="sng">
                <a:solidFill>
                  <a:srgbClr val="FF8118"/>
                </a:solidFill>
                <a:uFill>
                  <a:solidFill>
                    <a:srgbClr val="FF8118"/>
                  </a:solidFill>
                </a:uFill>
                <a:latin typeface="Lucida Sans Unicode"/>
                <a:ea typeface="Lucida Sans Unicode"/>
                <a:cs typeface="Lucida Sans Unicode"/>
                <a:sym typeface="Lucida Sans Unicode"/>
              </a:defRPr>
            </a:pPr>
            <a:r>
              <a:rPr>
                <a:solidFill>
                  <a:srgbClr val="0000FF"/>
                </a:solidFill>
                <a:uFill>
                  <a:solidFill>
                    <a:srgbClr val="0000FF"/>
                  </a:solidFill>
                </a:uFill>
                <a:hlinkClick r:id="rId2" invalidUrl="" action="" tgtFrame="" tooltip="" history="1" highlightClick="0" endSnd="0"/>
              </a:rPr>
              <a:t>mplain_combined_6_8_12.pdf</a:t>
            </a:r>
          </a:p>
          <a:p>
            <a:pPr>
              <a:defRPr sz="2300">
                <a:latin typeface="Lucida Sans Unicode"/>
                <a:ea typeface="Lucida Sans Unicode"/>
                <a:cs typeface="Lucida Sans Unicode"/>
                <a:sym typeface="Lucida Sans Unicode"/>
              </a:defRPr>
            </a:pPr>
          </a:p>
          <a:p>
            <a:pPr lvl="1" marL="652780" indent="-357504">
              <a:buClr>
                <a:srgbClr val="2CA1BE"/>
              </a:buClr>
              <a:buSzPct val="100000"/>
              <a:buFont typeface="Verdana"/>
              <a:buChar char="◦"/>
              <a:tabLst>
                <a:tab pos="647700" algn="l"/>
              </a:tabLst>
              <a:defRPr sz="3200">
                <a:latin typeface="Lucida Sans Unicode"/>
                <a:ea typeface="Lucida Sans Unicode"/>
                <a:cs typeface="Lucida Sans Unicode"/>
                <a:sym typeface="Lucida Sans Unicode"/>
              </a:defRPr>
            </a:pPr>
            <a:r>
              <a:t>Spanish</a:t>
            </a:r>
          </a:p>
          <a:p>
            <a:pPr indent="314325">
              <a:lnSpc>
                <a:spcPts val="2200"/>
              </a:lnSpc>
              <a:spcBef>
                <a:spcPts val="100"/>
              </a:spcBef>
              <a:defRPr spc="-4" sz="2000" u="sng">
                <a:solidFill>
                  <a:srgbClr val="FF8118"/>
                </a:solidFill>
                <a:uFill>
                  <a:solidFill>
                    <a:srgbClr val="FF8118"/>
                  </a:solidFill>
                </a:uFill>
                <a:latin typeface="Lucida Sans Unicode"/>
                <a:ea typeface="Lucida Sans Unicode"/>
                <a:cs typeface="Lucida Sans Unicode"/>
                <a:sym typeface="Lucida Sans Unicode"/>
              </a:defRPr>
            </a:pPr>
            <a:r>
              <a:rPr>
                <a:solidFill>
                  <a:srgbClr val="0000FF"/>
                </a:solidFill>
                <a:uFill>
                  <a:solidFill>
                    <a:srgbClr val="0000FF"/>
                  </a:solidFill>
                </a:uFill>
                <a:hlinkClick r:id="rId3" invalidUrl="" action="" tgtFrame="" tooltip="" history="1" highlightClick="0" endSnd="0"/>
              </a:rPr>
              <a:t>http://www.ocio.usda.gov/sites/default/files/docs/2012/Sp</a:t>
            </a:r>
          </a:p>
          <a:p>
            <a:pPr indent="314325">
              <a:lnSpc>
                <a:spcPts val="2200"/>
              </a:lnSpc>
              <a:defRPr spc="-4" sz="2000" u="sng">
                <a:solidFill>
                  <a:srgbClr val="FF8118"/>
                </a:solidFill>
                <a:uFill>
                  <a:solidFill>
                    <a:srgbClr val="FF8118"/>
                  </a:solidFill>
                </a:uFill>
                <a:latin typeface="Lucida Sans Unicode"/>
                <a:ea typeface="Lucida Sans Unicode"/>
                <a:cs typeface="Lucida Sans Unicode"/>
                <a:sym typeface="Lucida Sans Unicode"/>
              </a:defRPr>
            </a:pPr>
            <a:r>
              <a:rPr>
                <a:solidFill>
                  <a:srgbClr val="0000FF"/>
                </a:solidFill>
                <a:uFill>
                  <a:solidFill>
                    <a:srgbClr val="0000FF"/>
                  </a:solidFill>
                </a:uFill>
                <a:hlinkClick r:id="rId3" invalidUrl="" action="" tgtFrame="" tooltip="" history="1" highlightClick="0" endSnd="0"/>
              </a:rPr>
              <a:t>anish_Form_508_Compliant_6_8_12_0.pdf</a:t>
            </a:r>
          </a:p>
        </p:txBody>
      </p:sp>
      <p:sp>
        <p:nvSpPr>
          <p:cNvPr id="172" name="object 3"/>
          <p:cNvSpPr/>
          <p:nvPr/>
        </p:nvSpPr>
        <p:spPr>
          <a:xfrm>
            <a:off x="522728" y="601913"/>
            <a:ext cx="8314188" cy="564816"/>
          </a:xfrm>
          <a:prstGeom prst="rect">
            <a:avLst/>
          </a:prstGeom>
          <a:blipFill>
            <a:blip r:embed="rId4"/>
            <a:stretch>
              <a:fillRect/>
            </a:stretch>
          </a:blipFill>
          <a:ln w="12700">
            <a:miter lim="400000"/>
          </a:ln>
        </p:spPr>
        <p:txBody>
          <a:bodyPr lIns="45719" rIns="45719"/>
          <a:lstStyle/>
          <a:p>
            <a:pPr/>
          </a:p>
        </p:txBody>
      </p:sp>
      <p:sp>
        <p:nvSpPr>
          <p:cNvPr id="173"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object 2"/>
          <p:cNvSpPr txBox="1"/>
          <p:nvPr/>
        </p:nvSpPr>
        <p:spPr>
          <a:xfrm>
            <a:off x="798068" y="1611451"/>
            <a:ext cx="7630794" cy="40753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marR="331470" indent="-256540">
              <a:lnSpc>
                <a:spcPts val="2900"/>
              </a:lnSpc>
              <a:spcBef>
                <a:spcPts val="400"/>
              </a:spcBef>
              <a:buClr>
                <a:srgbClr val="2CA1BE"/>
              </a:buClr>
              <a:buSzPct val="66666"/>
              <a:buChar char=""/>
              <a:tabLst>
                <a:tab pos="266700" algn="l"/>
              </a:tabLst>
              <a:defRPr spc="-5" sz="2700">
                <a:latin typeface="Lucida Sans Unicode"/>
                <a:ea typeface="Lucida Sans Unicode"/>
                <a:cs typeface="Lucida Sans Unicode"/>
                <a:sym typeface="Lucida Sans Unicode"/>
              </a:defRPr>
            </a:pPr>
            <a:r>
              <a:t>State </a:t>
            </a:r>
            <a:r>
              <a:rPr spc="-10"/>
              <a:t>agencies </a:t>
            </a:r>
            <a:r>
              <a:t>are responsible </a:t>
            </a:r>
            <a:r>
              <a:rPr spc="0"/>
              <a:t>for </a:t>
            </a:r>
            <a:r>
              <a:t>training  </a:t>
            </a:r>
            <a:r>
              <a:rPr spc="0"/>
              <a:t>CACFP </a:t>
            </a:r>
            <a:r>
              <a:t>sponsors </a:t>
            </a:r>
            <a:r>
              <a:rPr spc="-10"/>
              <a:t>on </a:t>
            </a:r>
            <a:r>
              <a:t>an </a:t>
            </a:r>
            <a:r>
              <a:rPr spc="0" u="sng">
                <a:uFill>
                  <a:solidFill>
                    <a:srgbClr val="000000"/>
                  </a:solidFill>
                </a:uFill>
              </a:rPr>
              <a:t>annual</a:t>
            </a:r>
            <a:r>
              <a:rPr spc="-70" u="sng">
                <a:uFill>
                  <a:solidFill>
                    <a:srgbClr val="000000"/>
                  </a:solidFill>
                </a:uFill>
              </a:rPr>
              <a:t> </a:t>
            </a:r>
            <a:r>
              <a:rPr spc="5" u="sng">
                <a:uFill>
                  <a:solidFill>
                    <a:srgbClr val="000000"/>
                  </a:solidFill>
                </a:uFill>
              </a:rPr>
              <a:t>basis</a:t>
            </a:r>
            <a:r>
              <a:rPr spc="5"/>
              <a:t>;</a:t>
            </a:r>
          </a:p>
          <a:p>
            <a:pPr marL="268604" marR="5080" indent="-256540">
              <a:lnSpc>
                <a:spcPts val="2900"/>
              </a:lnSpc>
              <a:spcBef>
                <a:spcPts val="2000"/>
              </a:spcBef>
              <a:buClr>
                <a:srgbClr val="2CA1BE"/>
              </a:buClr>
              <a:buSzPct val="66666"/>
              <a:buChar char=""/>
              <a:tabLst>
                <a:tab pos="266700" algn="l"/>
              </a:tabLst>
              <a:defRPr sz="2700">
                <a:latin typeface="Lucida Sans Unicode"/>
                <a:ea typeface="Lucida Sans Unicode"/>
                <a:cs typeface="Lucida Sans Unicode"/>
                <a:sym typeface="Lucida Sans Unicode"/>
              </a:defRPr>
            </a:pPr>
            <a:r>
              <a:t>CACFP </a:t>
            </a:r>
            <a:r>
              <a:rPr spc="-5"/>
              <a:t>sponsors </a:t>
            </a:r>
            <a:r>
              <a:rPr spc="-10"/>
              <a:t>are </a:t>
            </a:r>
            <a:r>
              <a:rPr spc="-5"/>
              <a:t>responsible </a:t>
            </a:r>
            <a:r>
              <a:t>for </a:t>
            </a:r>
            <a:r>
              <a:rPr spc="-5"/>
              <a:t>training  their </a:t>
            </a:r>
            <a:r>
              <a:t>sub </a:t>
            </a:r>
            <a:r>
              <a:rPr spc="-5"/>
              <a:t>recipients, including</a:t>
            </a:r>
            <a:r>
              <a:rPr spc="-110"/>
              <a:t> </a:t>
            </a:r>
            <a:r>
              <a:t>“frontline</a:t>
            </a:r>
          </a:p>
          <a:p>
            <a:pPr indent="268604">
              <a:lnSpc>
                <a:spcPts val="2700"/>
              </a:lnSpc>
              <a:defRPr sz="2700">
                <a:latin typeface="Lucida Sans Unicode"/>
                <a:ea typeface="Lucida Sans Unicode"/>
                <a:cs typeface="Lucida Sans Unicode"/>
                <a:sym typeface="Lucida Sans Unicode"/>
              </a:defRPr>
            </a:pPr>
            <a:r>
              <a:t>staff” who </a:t>
            </a:r>
            <a:r>
              <a:rPr spc="-5"/>
              <a:t>interact with applicants</a:t>
            </a:r>
            <a:r>
              <a:rPr spc="-100"/>
              <a:t> </a:t>
            </a:r>
            <a:r>
              <a:rPr spc="-5"/>
              <a:t>or</a:t>
            </a:r>
          </a:p>
          <a:p>
            <a:pPr indent="268604">
              <a:lnSpc>
                <a:spcPts val="3000"/>
              </a:lnSpc>
              <a:defRPr spc="-5" sz="2700">
                <a:latin typeface="Lucida Sans Unicode"/>
                <a:ea typeface="Lucida Sans Unicode"/>
                <a:cs typeface="Lucida Sans Unicode"/>
                <a:sym typeface="Lucida Sans Unicode"/>
              </a:defRPr>
            </a:pPr>
            <a:r>
              <a:t>participants on an </a:t>
            </a:r>
            <a:r>
              <a:rPr spc="0" u="sng">
                <a:uFill>
                  <a:solidFill>
                    <a:srgbClr val="000000"/>
                  </a:solidFill>
                </a:uFill>
              </a:rPr>
              <a:t>annual</a:t>
            </a:r>
            <a:r>
              <a:rPr spc="-35" u="sng">
                <a:uFill>
                  <a:solidFill>
                    <a:srgbClr val="000000"/>
                  </a:solidFill>
                </a:uFill>
              </a:rPr>
              <a:t> </a:t>
            </a:r>
            <a:r>
              <a:rPr spc="0" u="sng">
                <a:uFill>
                  <a:solidFill>
                    <a:srgbClr val="000000"/>
                  </a:solidFill>
                </a:uFill>
              </a:rPr>
              <a:t>basis</a:t>
            </a:r>
            <a:r>
              <a:rPr spc="0"/>
              <a:t>;</a:t>
            </a:r>
          </a:p>
          <a:p>
            <a:pPr marL="268604" marR="956944" indent="-256540">
              <a:lnSpc>
                <a:spcPts val="2900"/>
              </a:lnSpc>
              <a:spcBef>
                <a:spcPts val="2000"/>
              </a:spcBef>
              <a:buClr>
                <a:srgbClr val="2CA1BE"/>
              </a:buClr>
              <a:buSzPct val="66666"/>
              <a:buChar char=""/>
              <a:tabLst>
                <a:tab pos="266700" algn="l"/>
              </a:tabLst>
              <a:defRPr sz="2700">
                <a:latin typeface="Lucida Sans Unicode"/>
                <a:ea typeface="Lucida Sans Unicode"/>
                <a:cs typeface="Lucida Sans Unicode"/>
                <a:sym typeface="Lucida Sans Unicode"/>
              </a:defRPr>
            </a:pPr>
            <a:r>
              <a:t>New </a:t>
            </a:r>
            <a:r>
              <a:rPr spc="-5"/>
              <a:t>employees before participating</a:t>
            </a:r>
            <a:r>
              <a:rPr spc="-140"/>
              <a:t> </a:t>
            </a:r>
            <a:r>
              <a:rPr spc="-5"/>
              <a:t>in  Program activities;</a:t>
            </a:r>
          </a:p>
          <a:p>
            <a:pPr marL="268604" indent="-256540">
              <a:spcBef>
                <a:spcPts val="1500"/>
              </a:spcBef>
              <a:buClr>
                <a:srgbClr val="2CA1BE"/>
              </a:buClr>
              <a:buSzPct val="66666"/>
              <a:buChar char=""/>
              <a:tabLst>
                <a:tab pos="266700" algn="l"/>
              </a:tabLst>
              <a:defRPr sz="2700">
                <a:latin typeface="Lucida Sans Unicode"/>
                <a:ea typeface="Lucida Sans Unicode"/>
                <a:cs typeface="Lucida Sans Unicode"/>
                <a:sym typeface="Lucida Sans Unicode"/>
              </a:defRPr>
            </a:pPr>
            <a:r>
              <a:t>Volunteers must </a:t>
            </a:r>
            <a:r>
              <a:rPr spc="-10"/>
              <a:t>receive</a:t>
            </a:r>
            <a:r>
              <a:rPr spc="-50"/>
              <a:t> </a:t>
            </a:r>
            <a:r>
              <a:rPr spc="-5"/>
              <a:t>training.</a:t>
            </a:r>
          </a:p>
        </p:txBody>
      </p:sp>
      <p:sp>
        <p:nvSpPr>
          <p:cNvPr id="176" name="object 3"/>
          <p:cNvSpPr/>
          <p:nvPr/>
        </p:nvSpPr>
        <p:spPr>
          <a:xfrm>
            <a:off x="2086345" y="457142"/>
            <a:ext cx="4950734" cy="525165"/>
          </a:xfrm>
          <a:prstGeom prst="rect">
            <a:avLst/>
          </a:prstGeom>
          <a:blipFill>
            <a:blip r:embed="rId2"/>
            <a:stretch>
              <a:fillRect/>
            </a:stretch>
          </a:blipFill>
          <a:ln w="12700">
            <a:miter lim="400000"/>
          </a:ln>
        </p:spPr>
        <p:txBody>
          <a:bodyPr lIns="45719" rIns="45719"/>
          <a:lstStyle/>
          <a:p>
            <a:pPr/>
          </a:p>
        </p:txBody>
      </p:sp>
      <p:sp>
        <p:nvSpPr>
          <p:cNvPr id="177"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object 2"/>
          <p:cNvSpPr txBox="1"/>
          <p:nvPr>
            <p:ph type="title"/>
          </p:nvPr>
        </p:nvSpPr>
        <p:spPr>
          <a:xfrm>
            <a:off x="459739" y="1279905"/>
            <a:ext cx="8042911" cy="848995"/>
          </a:xfrm>
          <a:prstGeom prst="rect">
            <a:avLst/>
          </a:prstGeom>
        </p:spPr>
        <p:txBody>
          <a:bodyPr/>
          <a:lstStyle/>
          <a:p>
            <a:pPr marR="4724" indent="11811" defTabSz="850391">
              <a:defRPr sz="2511"/>
            </a:pPr>
            <a:r>
              <a:t>All staff should </a:t>
            </a:r>
            <a:r>
              <a:rPr spc="-93"/>
              <a:t>receive training on all aspects</a:t>
            </a:r>
            <a:r>
              <a:rPr spc="-186"/>
              <a:t> </a:t>
            </a:r>
            <a:r>
              <a:rPr spc="-93"/>
              <a:t>of  </a:t>
            </a:r>
            <a:r>
              <a:t>Civil </a:t>
            </a:r>
            <a:r>
              <a:rPr spc="-93"/>
              <a:t>Rights compliance, including:</a:t>
            </a:r>
          </a:p>
        </p:txBody>
      </p:sp>
      <p:sp>
        <p:nvSpPr>
          <p:cNvPr id="180" name="object 3"/>
          <p:cNvSpPr txBox="1"/>
          <p:nvPr/>
        </p:nvSpPr>
        <p:spPr>
          <a:xfrm>
            <a:off x="852931" y="2234819"/>
            <a:ext cx="7378067" cy="4356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41300" indent="-229234">
              <a:spcBef>
                <a:spcPts val="400"/>
              </a:spcBef>
              <a:buClr>
                <a:srgbClr val="2CA1BE"/>
              </a:buClr>
              <a:buSzPct val="100000"/>
              <a:buFont typeface="Verdana"/>
              <a:buChar char="◦"/>
              <a:tabLst>
                <a:tab pos="241300" algn="l"/>
              </a:tabLst>
              <a:defRPr spc="-5" sz="2400">
                <a:latin typeface="Lucida Sans Unicode"/>
                <a:ea typeface="Lucida Sans Unicode"/>
                <a:cs typeface="Lucida Sans Unicode"/>
                <a:sym typeface="Lucida Sans Unicode"/>
              </a:defRPr>
            </a:pPr>
            <a:r>
              <a:t>Collection and </a:t>
            </a:r>
            <a:r>
              <a:rPr spc="0"/>
              <a:t>use </a:t>
            </a:r>
            <a:r>
              <a:t>of</a:t>
            </a:r>
            <a:r>
              <a:rPr spc="25"/>
              <a:t> </a:t>
            </a:r>
            <a:r>
              <a:t>data;</a:t>
            </a:r>
          </a:p>
          <a:p>
            <a:pPr marL="241300" indent="-229234">
              <a:spcBef>
                <a:spcPts val="300"/>
              </a:spcBef>
              <a:buClr>
                <a:srgbClr val="2CA1BE"/>
              </a:buClr>
              <a:buSzPct val="100000"/>
              <a:buFont typeface="Verdana"/>
              <a:buChar char="◦"/>
              <a:tabLst>
                <a:tab pos="241300" algn="l"/>
              </a:tabLst>
              <a:defRPr sz="2400">
                <a:latin typeface="Lucida Sans Unicode"/>
                <a:ea typeface="Lucida Sans Unicode"/>
                <a:cs typeface="Lucida Sans Unicode"/>
                <a:sym typeface="Lucida Sans Unicode"/>
              </a:defRPr>
            </a:pPr>
            <a:r>
              <a:t>Effective </a:t>
            </a:r>
            <a:r>
              <a:rPr spc="-5"/>
              <a:t>public notification</a:t>
            </a:r>
            <a:r>
              <a:rPr spc="20"/>
              <a:t> </a:t>
            </a:r>
            <a:r>
              <a:rPr spc="-5"/>
              <a:t>systems;</a:t>
            </a:r>
          </a:p>
          <a:p>
            <a:pPr marL="241300" indent="-229234">
              <a:spcBef>
                <a:spcPts val="300"/>
              </a:spcBef>
              <a:buClr>
                <a:srgbClr val="2CA1BE"/>
              </a:buClr>
              <a:buSzPct val="100000"/>
              <a:buFont typeface="Verdana"/>
              <a:buChar char="◦"/>
              <a:tabLst>
                <a:tab pos="241300" algn="l"/>
              </a:tabLst>
              <a:defRPr sz="2400">
                <a:latin typeface="Lucida Sans Unicode"/>
                <a:ea typeface="Lucida Sans Unicode"/>
                <a:cs typeface="Lucida Sans Unicode"/>
                <a:sym typeface="Lucida Sans Unicode"/>
              </a:defRPr>
            </a:pPr>
            <a:r>
              <a:t>Complaint</a:t>
            </a:r>
            <a:r>
              <a:rPr spc="15"/>
              <a:t> </a:t>
            </a:r>
            <a:r>
              <a:rPr spc="-10"/>
              <a:t>procedures;</a:t>
            </a:r>
          </a:p>
          <a:p>
            <a:pPr marL="241300" indent="-229234">
              <a:spcBef>
                <a:spcPts val="300"/>
              </a:spcBef>
              <a:buClr>
                <a:srgbClr val="2CA1BE"/>
              </a:buClr>
              <a:buSzPct val="100000"/>
              <a:buFont typeface="Verdana"/>
              <a:buChar char="◦"/>
              <a:tabLst>
                <a:tab pos="241300" algn="l"/>
              </a:tabLst>
              <a:defRPr sz="2400">
                <a:latin typeface="Lucida Sans Unicode"/>
                <a:ea typeface="Lucida Sans Unicode"/>
                <a:cs typeface="Lucida Sans Unicode"/>
                <a:sym typeface="Lucida Sans Unicode"/>
              </a:defRPr>
            </a:pPr>
            <a:r>
              <a:t>Compliance </a:t>
            </a:r>
            <a:r>
              <a:rPr spc="-5"/>
              <a:t>review</a:t>
            </a:r>
            <a:r>
              <a:t> </a:t>
            </a:r>
            <a:r>
              <a:rPr spc="-5"/>
              <a:t>techniques;</a:t>
            </a:r>
          </a:p>
          <a:p>
            <a:pPr marL="241300" indent="-229234">
              <a:spcBef>
                <a:spcPts val="300"/>
              </a:spcBef>
              <a:buClr>
                <a:srgbClr val="2CA1BE"/>
              </a:buClr>
              <a:buSzPct val="100000"/>
              <a:buFont typeface="Verdana"/>
              <a:buChar char="◦"/>
              <a:tabLst>
                <a:tab pos="241300" algn="l"/>
              </a:tabLst>
              <a:defRPr spc="-5" sz="2400">
                <a:latin typeface="Lucida Sans Unicode"/>
                <a:ea typeface="Lucida Sans Unicode"/>
                <a:cs typeface="Lucida Sans Unicode"/>
                <a:sym typeface="Lucida Sans Unicode"/>
              </a:defRPr>
            </a:pPr>
            <a:r>
              <a:t>Resolution of</a:t>
            </a:r>
            <a:r>
              <a:rPr spc="15"/>
              <a:t> </a:t>
            </a:r>
            <a:r>
              <a:t>noncompliance;</a:t>
            </a:r>
          </a:p>
          <a:p>
            <a:pPr marL="241300" marR="5080" indent="-229234">
              <a:spcBef>
                <a:spcPts val="300"/>
              </a:spcBef>
              <a:buClr>
                <a:srgbClr val="2CA1BE"/>
              </a:buClr>
              <a:buSzPct val="100000"/>
              <a:buFont typeface="Verdana"/>
              <a:buChar char="◦"/>
              <a:tabLst>
                <a:tab pos="241300" algn="l"/>
              </a:tabLst>
              <a:defRPr spc="-10" sz="2400">
                <a:latin typeface="Lucida Sans Unicode"/>
                <a:ea typeface="Lucida Sans Unicode"/>
                <a:cs typeface="Lucida Sans Unicode"/>
                <a:sym typeface="Lucida Sans Unicode"/>
              </a:defRPr>
            </a:pPr>
            <a:r>
              <a:t>Requirements </a:t>
            </a:r>
            <a:r>
              <a:rPr spc="0"/>
              <a:t>for </a:t>
            </a:r>
            <a:r>
              <a:t>reasonable </a:t>
            </a:r>
            <a:r>
              <a:rPr spc="-5"/>
              <a:t>accommodation of  persons </a:t>
            </a:r>
            <a:r>
              <a:rPr spc="0"/>
              <a:t>with</a:t>
            </a:r>
            <a:r>
              <a:rPr spc="5"/>
              <a:t> </a:t>
            </a:r>
            <a:r>
              <a:rPr spc="-5"/>
              <a:t>disabilities;</a:t>
            </a:r>
          </a:p>
          <a:p>
            <a:pPr marL="241300" indent="-229234">
              <a:spcBef>
                <a:spcPts val="300"/>
              </a:spcBef>
              <a:buClr>
                <a:srgbClr val="2CA1BE"/>
              </a:buClr>
              <a:buSzPct val="100000"/>
              <a:buFont typeface="Verdana"/>
              <a:buChar char="◦"/>
              <a:tabLst>
                <a:tab pos="241300" algn="l"/>
              </a:tabLst>
              <a:defRPr spc="-10" sz="2400">
                <a:latin typeface="Lucida Sans Unicode"/>
                <a:ea typeface="Lucida Sans Unicode"/>
                <a:cs typeface="Lucida Sans Unicode"/>
                <a:sym typeface="Lucida Sans Unicode"/>
              </a:defRPr>
            </a:pPr>
            <a:r>
              <a:t>Requirements </a:t>
            </a:r>
            <a:r>
              <a:rPr spc="0"/>
              <a:t>for </a:t>
            </a:r>
            <a:r>
              <a:rPr spc="-5"/>
              <a:t>language</a:t>
            </a:r>
            <a:r>
              <a:rPr spc="40"/>
              <a:t> </a:t>
            </a:r>
            <a:r>
              <a:t>assistance;</a:t>
            </a:r>
          </a:p>
          <a:p>
            <a:pPr marL="241300" indent="-229234">
              <a:spcBef>
                <a:spcPts val="300"/>
              </a:spcBef>
              <a:buClr>
                <a:srgbClr val="2CA1BE"/>
              </a:buClr>
              <a:buSzPct val="100000"/>
              <a:buFont typeface="Verdana"/>
              <a:buChar char="◦"/>
              <a:tabLst>
                <a:tab pos="241300" algn="l"/>
              </a:tabLst>
              <a:defRPr sz="2400">
                <a:solidFill>
                  <a:srgbClr val="CC3300"/>
                </a:solidFill>
                <a:latin typeface="Lucida Sans Unicode"/>
                <a:ea typeface="Lucida Sans Unicode"/>
                <a:cs typeface="Lucida Sans Unicode"/>
                <a:sym typeface="Lucida Sans Unicode"/>
              </a:defRPr>
            </a:pPr>
            <a:r>
              <a:t>Conflict </a:t>
            </a:r>
            <a:r>
              <a:rPr spc="-5"/>
              <a:t>resolution;</a:t>
            </a:r>
            <a:r>
              <a:rPr spc="30"/>
              <a:t> </a:t>
            </a:r>
            <a:r>
              <a:rPr spc="-5"/>
              <a:t>and</a:t>
            </a:r>
          </a:p>
          <a:p>
            <a:pPr marL="241300" indent="-229234">
              <a:spcBef>
                <a:spcPts val="300"/>
              </a:spcBef>
              <a:buClr>
                <a:srgbClr val="2CA1BE"/>
              </a:buClr>
              <a:buSzPct val="100000"/>
              <a:buFont typeface="Verdana"/>
              <a:buChar char="◦"/>
              <a:tabLst>
                <a:tab pos="241300" algn="l"/>
              </a:tabLst>
              <a:defRPr spc="-5" sz="2400">
                <a:solidFill>
                  <a:srgbClr val="CC3300"/>
                </a:solidFill>
                <a:latin typeface="Lucida Sans Unicode"/>
                <a:ea typeface="Lucida Sans Unicode"/>
                <a:cs typeface="Lucida Sans Unicode"/>
                <a:sym typeface="Lucida Sans Unicode"/>
              </a:defRPr>
            </a:pPr>
            <a:r>
              <a:t>Customer</a:t>
            </a:r>
            <a:r>
              <a:rPr spc="5"/>
              <a:t> </a:t>
            </a:r>
            <a:r>
              <a:rPr spc="0"/>
              <a:t>service.</a:t>
            </a:r>
          </a:p>
        </p:txBody>
      </p:sp>
      <p:sp>
        <p:nvSpPr>
          <p:cNvPr id="181" name="object 4"/>
          <p:cNvSpPr/>
          <p:nvPr/>
        </p:nvSpPr>
        <p:spPr>
          <a:xfrm>
            <a:off x="2229601" y="449533"/>
            <a:ext cx="4818146" cy="512937"/>
          </a:xfrm>
          <a:prstGeom prst="rect">
            <a:avLst/>
          </a:prstGeom>
          <a:blipFill>
            <a:blip r:embed="rId2"/>
            <a:stretch>
              <a:fillRect/>
            </a:stretch>
          </a:blipFill>
          <a:ln w="12700">
            <a:miter lim="400000"/>
          </a:ln>
        </p:spPr>
        <p:txBody>
          <a:bodyPr lIns="45719" rIns="45719"/>
          <a:lstStyle/>
          <a:p>
            <a:pPr/>
          </a:p>
        </p:txBody>
      </p:sp>
      <p:sp>
        <p:nvSpPr>
          <p:cNvPr id="182" name="object 5"/>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object 2"/>
          <p:cNvSpPr txBox="1"/>
          <p:nvPr/>
        </p:nvSpPr>
        <p:spPr>
          <a:xfrm>
            <a:off x="645667" y="1590115"/>
            <a:ext cx="6206492" cy="4309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indent="-256540">
              <a:spcBef>
                <a:spcPts val="100"/>
              </a:spcBef>
              <a:buClr>
                <a:srgbClr val="2CA1BE"/>
              </a:buClr>
              <a:buSzPct val="67307"/>
              <a:buChar char=""/>
              <a:tabLst>
                <a:tab pos="266700" algn="l"/>
              </a:tabLst>
              <a:defRPr sz="2600">
                <a:latin typeface="Lucida Sans Unicode"/>
                <a:ea typeface="Lucida Sans Unicode"/>
                <a:cs typeface="Lucida Sans Unicode"/>
                <a:sym typeface="Lucida Sans Unicode"/>
              </a:defRPr>
            </a:pPr>
            <a:r>
              <a:t>As a </a:t>
            </a:r>
            <a:r>
              <a:rPr spc="5"/>
              <a:t>means </a:t>
            </a:r>
            <a:r>
              <a:t>of monitoring </a:t>
            </a:r>
            <a:r>
              <a:rPr spc="-5"/>
              <a:t>civil</a:t>
            </a:r>
            <a:r>
              <a:rPr spc="-104"/>
              <a:t> </a:t>
            </a:r>
            <a:r>
              <a:rPr spc="-5"/>
              <a:t>rights</a:t>
            </a:r>
          </a:p>
        </p:txBody>
      </p:sp>
      <p:sp>
        <p:nvSpPr>
          <p:cNvPr id="185" name="object 3"/>
          <p:cNvSpPr txBox="1"/>
          <p:nvPr/>
        </p:nvSpPr>
        <p:spPr>
          <a:xfrm>
            <a:off x="901700" y="1868170"/>
            <a:ext cx="7027544" cy="4309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z="2600">
                <a:latin typeface="Lucida Sans Unicode"/>
                <a:ea typeface="Lucida Sans Unicode"/>
                <a:cs typeface="Lucida Sans Unicode"/>
                <a:sym typeface="Lucida Sans Unicode"/>
              </a:defRPr>
            </a:pPr>
            <a:r>
              <a:t>compliance, State agencies shall establish</a:t>
            </a:r>
            <a:r>
              <a:rPr spc="-120"/>
              <a:t> </a:t>
            </a:r>
            <a:r>
              <a:t>a</a:t>
            </a:r>
          </a:p>
        </p:txBody>
      </p:sp>
      <p:sp>
        <p:nvSpPr>
          <p:cNvPr id="186" name="object 4"/>
          <p:cNvSpPr txBox="1"/>
          <p:nvPr/>
        </p:nvSpPr>
        <p:spPr>
          <a:xfrm>
            <a:off x="901699" y="2145537"/>
            <a:ext cx="7339332" cy="8754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z="2600">
                <a:latin typeface="Lucida Sans Unicode"/>
                <a:ea typeface="Lucida Sans Unicode"/>
                <a:cs typeface="Lucida Sans Unicode"/>
                <a:sym typeface="Lucida Sans Unicode"/>
              </a:defRPr>
            </a:pPr>
            <a:r>
              <a:t>system for </a:t>
            </a:r>
            <a:r>
              <a:rPr spc="-5"/>
              <a:t>the collection of </a:t>
            </a:r>
            <a:r>
              <a:t>racial/ethnic</a:t>
            </a:r>
            <a:r>
              <a:rPr spc="-35"/>
              <a:t> </a:t>
            </a:r>
            <a:r>
              <a:rPr spc="-5"/>
              <a:t>data</a:t>
            </a:r>
          </a:p>
        </p:txBody>
      </p:sp>
      <p:sp>
        <p:nvSpPr>
          <p:cNvPr id="187" name="object 5"/>
          <p:cNvSpPr txBox="1"/>
          <p:nvPr/>
        </p:nvSpPr>
        <p:spPr>
          <a:xfrm>
            <a:off x="901700" y="2422905"/>
            <a:ext cx="6703694" cy="4309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5" sz="2600">
                <a:latin typeface="Lucida Sans Unicode"/>
                <a:ea typeface="Lucida Sans Unicode"/>
                <a:cs typeface="Lucida Sans Unicode"/>
                <a:sym typeface="Lucida Sans Unicode"/>
              </a:defRPr>
            </a:pPr>
            <a:r>
              <a:t>of each </a:t>
            </a:r>
            <a:r>
              <a:rPr spc="0"/>
              <a:t>person applying for and</a:t>
            </a:r>
            <a:r>
              <a:rPr spc="-75"/>
              <a:t> </a:t>
            </a:r>
            <a:r>
              <a:rPr spc="0"/>
              <a:t>receiving</a:t>
            </a:r>
          </a:p>
        </p:txBody>
      </p:sp>
      <p:sp>
        <p:nvSpPr>
          <p:cNvPr id="188" name="object 6"/>
          <p:cNvSpPr txBox="1"/>
          <p:nvPr/>
        </p:nvSpPr>
        <p:spPr>
          <a:xfrm>
            <a:off x="901700" y="2700272"/>
            <a:ext cx="1423670" cy="4309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5" sz="2600">
                <a:latin typeface="Lucida Sans Unicode"/>
                <a:ea typeface="Lucida Sans Unicode"/>
                <a:cs typeface="Lucida Sans Unicode"/>
                <a:sym typeface="Lucida Sans Unicode"/>
              </a:defRPr>
            </a:lvl1pPr>
          </a:lstStyle>
          <a:p>
            <a:pPr/>
            <a:r>
              <a:t>benefits.</a:t>
            </a:r>
          </a:p>
        </p:txBody>
      </p:sp>
      <p:sp>
        <p:nvSpPr>
          <p:cNvPr id="189" name="object 7"/>
          <p:cNvSpPr txBox="1"/>
          <p:nvPr/>
        </p:nvSpPr>
        <p:spPr>
          <a:xfrm>
            <a:off x="645667" y="3357370"/>
            <a:ext cx="6027422" cy="4309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indent="-256540">
              <a:spcBef>
                <a:spcPts val="100"/>
              </a:spcBef>
              <a:buClr>
                <a:srgbClr val="2CA1BE"/>
              </a:buClr>
              <a:buSzPct val="67307"/>
              <a:buChar char=""/>
              <a:tabLst>
                <a:tab pos="266700" algn="l"/>
              </a:tabLst>
              <a:defRPr sz="2600">
                <a:latin typeface="Lucida Sans Unicode"/>
                <a:ea typeface="Lucida Sans Unicode"/>
                <a:cs typeface="Lucida Sans Unicode"/>
                <a:sym typeface="Lucida Sans Unicode"/>
              </a:defRPr>
            </a:pPr>
            <a:r>
              <a:t>Applicants shall be assured that</a:t>
            </a:r>
            <a:r>
              <a:rPr spc="-145"/>
              <a:t> </a:t>
            </a:r>
            <a:r>
              <a:rPr spc="-5"/>
              <a:t>the</a:t>
            </a:r>
          </a:p>
        </p:txBody>
      </p:sp>
      <p:sp>
        <p:nvSpPr>
          <p:cNvPr id="190" name="object 8"/>
          <p:cNvSpPr txBox="1"/>
          <p:nvPr/>
        </p:nvSpPr>
        <p:spPr>
          <a:xfrm>
            <a:off x="901700" y="3634104"/>
            <a:ext cx="6432550" cy="4309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z="2600">
                <a:latin typeface="Lucida Sans Unicode"/>
                <a:ea typeface="Lucida Sans Unicode"/>
                <a:cs typeface="Lucida Sans Unicode"/>
                <a:sym typeface="Lucida Sans Unicode"/>
              </a:defRPr>
            </a:pPr>
            <a:r>
              <a:t>information </a:t>
            </a:r>
            <a:r>
              <a:rPr spc="-5"/>
              <a:t>is </a:t>
            </a:r>
            <a:r>
              <a:t>required for and used</a:t>
            </a:r>
            <a:r>
              <a:rPr spc="-125"/>
              <a:t> </a:t>
            </a:r>
            <a:r>
              <a:t>for</a:t>
            </a:r>
          </a:p>
        </p:txBody>
      </p:sp>
      <p:sp>
        <p:nvSpPr>
          <p:cNvPr id="191" name="object 9"/>
          <p:cNvSpPr txBox="1"/>
          <p:nvPr/>
        </p:nvSpPr>
        <p:spPr>
          <a:xfrm>
            <a:off x="901700" y="3911472"/>
            <a:ext cx="7319644" cy="8754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5" sz="2600">
                <a:latin typeface="Lucida Sans Unicode"/>
                <a:ea typeface="Lucida Sans Unicode"/>
                <a:cs typeface="Lucida Sans Unicode"/>
                <a:sym typeface="Lucida Sans Unicode"/>
              </a:defRPr>
            </a:pPr>
            <a:r>
              <a:t>statistical </a:t>
            </a:r>
            <a:r>
              <a:rPr spc="0"/>
              <a:t>purposes </a:t>
            </a:r>
            <a:r>
              <a:t>only </a:t>
            </a:r>
            <a:r>
              <a:rPr spc="0"/>
              <a:t>and has no </a:t>
            </a:r>
            <a:r>
              <a:t>effect</a:t>
            </a:r>
            <a:r>
              <a:rPr spc="-20"/>
              <a:t> </a:t>
            </a:r>
            <a:r>
              <a:t>on</a:t>
            </a:r>
          </a:p>
        </p:txBody>
      </p:sp>
      <p:sp>
        <p:nvSpPr>
          <p:cNvPr id="192" name="object 10"/>
          <p:cNvSpPr txBox="1"/>
          <p:nvPr/>
        </p:nvSpPr>
        <p:spPr>
          <a:xfrm>
            <a:off x="901700" y="4188840"/>
            <a:ext cx="2825750" cy="4309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z="2600">
                <a:latin typeface="Lucida Sans Unicode"/>
                <a:ea typeface="Lucida Sans Unicode"/>
                <a:cs typeface="Lucida Sans Unicode"/>
                <a:sym typeface="Lucida Sans Unicode"/>
              </a:defRPr>
            </a:pPr>
            <a:r>
              <a:t>eligibility</a:t>
            </a:r>
            <a:r>
              <a:rPr spc="-85"/>
              <a:t> </a:t>
            </a:r>
            <a:r>
              <a:rPr spc="-5"/>
              <a:t>criteria.</a:t>
            </a:r>
          </a:p>
        </p:txBody>
      </p:sp>
      <p:sp>
        <p:nvSpPr>
          <p:cNvPr id="193" name="object 11"/>
          <p:cNvSpPr txBox="1"/>
          <p:nvPr/>
        </p:nvSpPr>
        <p:spPr>
          <a:xfrm>
            <a:off x="645668" y="4846065"/>
            <a:ext cx="6642101" cy="8754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indent="-256540">
              <a:spcBef>
                <a:spcPts val="100"/>
              </a:spcBef>
              <a:buClr>
                <a:srgbClr val="2CA1BE"/>
              </a:buClr>
              <a:buSzPct val="67307"/>
              <a:buChar char=""/>
              <a:tabLst>
                <a:tab pos="266700" algn="l"/>
              </a:tabLst>
              <a:defRPr sz="2600">
                <a:latin typeface="Lucida Sans Unicode"/>
                <a:ea typeface="Lucida Sans Unicode"/>
                <a:cs typeface="Lucida Sans Unicode"/>
                <a:sym typeface="Lucida Sans Unicode"/>
              </a:defRPr>
            </a:pPr>
            <a:r>
              <a:t>Data should be </a:t>
            </a:r>
            <a:r>
              <a:rPr spc="-5"/>
              <a:t>collected </a:t>
            </a:r>
            <a:r>
              <a:t>at </a:t>
            </a:r>
            <a:r>
              <a:rPr spc="-5"/>
              <a:t>the </a:t>
            </a:r>
            <a:r>
              <a:t>point</a:t>
            </a:r>
            <a:r>
              <a:rPr spc="-65"/>
              <a:t> </a:t>
            </a:r>
            <a:r>
              <a:rPr spc="-5"/>
              <a:t>of</a:t>
            </a:r>
          </a:p>
        </p:txBody>
      </p:sp>
      <p:sp>
        <p:nvSpPr>
          <p:cNvPr id="194" name="object 12"/>
          <p:cNvSpPr txBox="1"/>
          <p:nvPr/>
        </p:nvSpPr>
        <p:spPr>
          <a:xfrm>
            <a:off x="901699" y="5123434"/>
            <a:ext cx="7514592" cy="4309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5" sz="2600">
                <a:latin typeface="Lucida Sans Unicode"/>
                <a:ea typeface="Lucida Sans Unicode"/>
                <a:cs typeface="Lucida Sans Unicode"/>
                <a:sym typeface="Lucida Sans Unicode"/>
              </a:defRPr>
            </a:pPr>
            <a:r>
              <a:t>application </a:t>
            </a:r>
            <a:r>
              <a:rPr spc="0"/>
              <a:t>and retained </a:t>
            </a:r>
            <a:r>
              <a:t>at the service</a:t>
            </a:r>
            <a:r>
              <a:rPr spc="10"/>
              <a:t> </a:t>
            </a:r>
            <a:r>
              <a:t>delivery</a:t>
            </a:r>
          </a:p>
        </p:txBody>
      </p:sp>
      <p:sp>
        <p:nvSpPr>
          <p:cNvPr id="195" name="object 13"/>
          <p:cNvSpPr txBox="1"/>
          <p:nvPr/>
        </p:nvSpPr>
        <p:spPr>
          <a:xfrm>
            <a:off x="901700" y="5400750"/>
            <a:ext cx="816611" cy="4309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5" sz="2600">
                <a:latin typeface="Lucida Sans Unicode"/>
                <a:ea typeface="Lucida Sans Unicode"/>
                <a:cs typeface="Lucida Sans Unicode"/>
                <a:sym typeface="Lucida Sans Unicode"/>
              </a:defRPr>
            </a:pPr>
            <a:r>
              <a:t>a</a:t>
            </a:r>
            <a:r>
              <a:rPr spc="5"/>
              <a:t>r</a:t>
            </a:r>
            <a:r>
              <a:t>e</a:t>
            </a:r>
            <a:r>
              <a:rPr spc="0"/>
              <a:t>a.</a:t>
            </a:r>
          </a:p>
        </p:txBody>
      </p:sp>
      <p:sp>
        <p:nvSpPr>
          <p:cNvPr id="196" name="object 14"/>
          <p:cNvSpPr/>
          <p:nvPr/>
        </p:nvSpPr>
        <p:spPr>
          <a:xfrm>
            <a:off x="1033266" y="579019"/>
            <a:ext cx="7082799" cy="494786"/>
          </a:xfrm>
          <a:prstGeom prst="rect">
            <a:avLst/>
          </a:prstGeom>
          <a:blipFill>
            <a:blip r:embed="rId2"/>
            <a:stretch>
              <a:fillRect/>
            </a:stretch>
          </a:blipFill>
          <a:ln w="12700">
            <a:miter lim="400000"/>
          </a:ln>
        </p:spPr>
        <p:txBody>
          <a:bodyPr lIns="45719" rIns="45719"/>
          <a:lstStyle/>
          <a:p>
            <a:pPr/>
          </a:p>
        </p:txBody>
      </p:sp>
      <p:sp>
        <p:nvSpPr>
          <p:cNvPr id="197" name="object 15"/>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object 2"/>
          <p:cNvSpPr txBox="1"/>
          <p:nvPr/>
        </p:nvSpPr>
        <p:spPr>
          <a:xfrm>
            <a:off x="535939" y="1462658"/>
            <a:ext cx="2938147" cy="36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defRPr spc="-9" sz="2200" u="sng">
                <a:uFill>
                  <a:solidFill>
                    <a:srgbClr val="000000"/>
                  </a:solidFill>
                </a:uFill>
                <a:latin typeface="Lucida Sans Unicode"/>
                <a:ea typeface="Lucida Sans Unicode"/>
                <a:cs typeface="Lucida Sans Unicode"/>
                <a:sym typeface="Lucida Sans Unicode"/>
              </a:defRPr>
            </a:pPr>
            <a:r>
              <a:t>Two </a:t>
            </a:r>
            <a:r>
              <a:rPr spc="-4"/>
              <a:t>Question</a:t>
            </a:r>
            <a:r>
              <a:rPr spc="-15"/>
              <a:t> </a:t>
            </a:r>
            <a:r>
              <a:t>Format</a:t>
            </a:r>
          </a:p>
        </p:txBody>
      </p:sp>
      <p:sp>
        <p:nvSpPr>
          <p:cNvPr id="200" name="object 3"/>
          <p:cNvSpPr txBox="1"/>
          <p:nvPr>
            <p:ph type="title"/>
          </p:nvPr>
        </p:nvSpPr>
        <p:spPr>
          <a:xfrm>
            <a:off x="901699" y="2321179"/>
            <a:ext cx="7202807" cy="406401"/>
          </a:xfrm>
          <a:prstGeom prst="rect">
            <a:avLst/>
          </a:prstGeom>
        </p:spPr>
        <p:txBody>
          <a:bodyPr/>
          <a:lstStyle/>
          <a:p>
            <a:pPr indent="12191" defTabSz="877823">
              <a:tabLst>
                <a:tab pos="584200" algn="l"/>
              </a:tabLst>
              <a:defRPr sz="2400"/>
            </a:pPr>
            <a:r>
              <a:t>1.	</a:t>
            </a:r>
            <a:r>
              <a:rPr spc="-96"/>
              <a:t>Ethnicity (must select one </a:t>
            </a:r>
            <a:r>
              <a:t>of </a:t>
            </a:r>
            <a:r>
              <a:rPr spc="-96"/>
              <a:t>the</a:t>
            </a:r>
            <a:r>
              <a:t> </a:t>
            </a:r>
            <a:r>
              <a:rPr spc="-96"/>
              <a:t>following)</a:t>
            </a:r>
          </a:p>
        </p:txBody>
      </p:sp>
      <p:sp>
        <p:nvSpPr>
          <p:cNvPr id="201" name="object 4"/>
          <p:cNvSpPr txBox="1"/>
          <p:nvPr/>
        </p:nvSpPr>
        <p:spPr>
          <a:xfrm>
            <a:off x="901699" y="2724585"/>
            <a:ext cx="6028692" cy="34302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789940" indent="-283845">
              <a:spcBef>
                <a:spcPts val="100"/>
              </a:spcBef>
              <a:buClr>
                <a:srgbClr val="006FC0"/>
              </a:buClr>
              <a:buSzPct val="95454"/>
              <a:buChar char="●"/>
              <a:tabLst>
                <a:tab pos="787400" algn="l"/>
              </a:tabLst>
              <a:defRPr spc="-55" sz="2200">
                <a:solidFill>
                  <a:srgbClr val="464646"/>
                </a:solidFill>
                <a:latin typeface="Lucida Sans Unicode"/>
                <a:ea typeface="Lucida Sans Unicode"/>
                <a:cs typeface="Lucida Sans Unicode"/>
                <a:sym typeface="Lucida Sans Unicode"/>
              </a:defRPr>
            </a:pPr>
            <a:r>
              <a:t>Hispanic or</a:t>
            </a:r>
            <a:r>
              <a:rPr spc="-19"/>
              <a:t> </a:t>
            </a:r>
            <a:r>
              <a:t>Latino</a:t>
            </a:r>
          </a:p>
          <a:p>
            <a:pPr marL="765809" indent="-265429">
              <a:buClr>
                <a:srgbClr val="2CA1BE"/>
              </a:buClr>
              <a:buSzPct val="95454"/>
              <a:buChar char="●"/>
              <a:tabLst>
                <a:tab pos="762000" algn="l"/>
              </a:tabLst>
              <a:defRPr spc="-65" sz="2200">
                <a:solidFill>
                  <a:srgbClr val="464646"/>
                </a:solidFill>
                <a:latin typeface="Lucida Sans Unicode"/>
                <a:ea typeface="Lucida Sans Unicode"/>
                <a:cs typeface="Lucida Sans Unicode"/>
                <a:sym typeface="Lucida Sans Unicode"/>
              </a:defRPr>
            </a:pPr>
            <a:r>
              <a:t>Not </a:t>
            </a:r>
            <a:r>
              <a:rPr spc="-55"/>
              <a:t>Hispanic or</a:t>
            </a:r>
            <a:r>
              <a:rPr spc="15"/>
              <a:t> </a:t>
            </a:r>
            <a:r>
              <a:rPr spc="-55"/>
              <a:t>Latino</a:t>
            </a:r>
          </a:p>
          <a:p>
            <a:pPr marL="511809" indent="-499744">
              <a:spcBef>
                <a:spcPts val="2700"/>
              </a:spcBef>
              <a:buSzPct val="100000"/>
              <a:buAutoNum type="arabicPeriod" startAt="2"/>
              <a:tabLst>
                <a:tab pos="508000" algn="l"/>
                <a:tab pos="508000" algn="l"/>
              </a:tabLst>
              <a:defRPr spc="-5" sz="2500">
                <a:latin typeface="Lucida Sans Unicode"/>
                <a:ea typeface="Lucida Sans Unicode"/>
                <a:cs typeface="Lucida Sans Unicode"/>
                <a:sym typeface="Lucida Sans Unicode"/>
              </a:defRPr>
            </a:pPr>
            <a:r>
              <a:t>Race (one or more </a:t>
            </a:r>
            <a:r>
              <a:rPr spc="0"/>
              <a:t>of </a:t>
            </a:r>
            <a:r>
              <a:rPr spc="-10"/>
              <a:t>the</a:t>
            </a:r>
            <a:r>
              <a:rPr spc="-20"/>
              <a:t> </a:t>
            </a:r>
            <a:r>
              <a:t>following)</a:t>
            </a:r>
          </a:p>
          <a:p>
            <a:pPr lvl="1" marL="765809" indent="-265429">
              <a:buClr>
                <a:srgbClr val="2CA1BE"/>
              </a:buClr>
              <a:buSzPct val="95454"/>
              <a:buChar char="●"/>
              <a:tabLst>
                <a:tab pos="762000" algn="l"/>
              </a:tabLst>
              <a:defRPr spc="-60" sz="2200">
                <a:solidFill>
                  <a:srgbClr val="464646"/>
                </a:solidFill>
                <a:latin typeface="Lucida Sans Unicode"/>
                <a:ea typeface="Lucida Sans Unicode"/>
                <a:cs typeface="Lucida Sans Unicode"/>
                <a:sym typeface="Lucida Sans Unicode"/>
              </a:defRPr>
            </a:pPr>
            <a:r>
              <a:t>American </a:t>
            </a:r>
            <a:r>
              <a:rPr spc="-55"/>
              <a:t>Indian or Alaskan</a:t>
            </a:r>
            <a:r>
              <a:rPr spc="19"/>
              <a:t> </a:t>
            </a:r>
            <a:r>
              <a:rPr spc="-55"/>
              <a:t>Native</a:t>
            </a:r>
          </a:p>
          <a:p>
            <a:pPr lvl="1" marL="765809" indent="-265429">
              <a:buClr>
                <a:srgbClr val="2CA1BE"/>
              </a:buClr>
              <a:buSzPct val="95454"/>
              <a:buChar char="●"/>
              <a:tabLst>
                <a:tab pos="762000" algn="l"/>
              </a:tabLst>
              <a:defRPr spc="-55" sz="2200">
                <a:solidFill>
                  <a:srgbClr val="464646"/>
                </a:solidFill>
                <a:latin typeface="Lucida Sans Unicode"/>
                <a:ea typeface="Lucida Sans Unicode"/>
                <a:cs typeface="Lucida Sans Unicode"/>
                <a:sym typeface="Lucida Sans Unicode"/>
              </a:defRPr>
            </a:pPr>
            <a:r>
              <a:t>Asian</a:t>
            </a:r>
          </a:p>
          <a:p>
            <a:pPr lvl="1" marL="765809" indent="-265429">
              <a:buClr>
                <a:srgbClr val="2CA1BE"/>
              </a:buClr>
              <a:buSzPct val="95454"/>
              <a:buChar char="●"/>
              <a:tabLst>
                <a:tab pos="762000" algn="l"/>
              </a:tabLst>
              <a:defRPr spc="-55" sz="2200">
                <a:solidFill>
                  <a:srgbClr val="464646"/>
                </a:solidFill>
                <a:latin typeface="Lucida Sans Unicode"/>
                <a:ea typeface="Lucida Sans Unicode"/>
                <a:cs typeface="Lucida Sans Unicode"/>
                <a:sym typeface="Lucida Sans Unicode"/>
              </a:defRPr>
            </a:pPr>
            <a:r>
              <a:t>Black or </a:t>
            </a:r>
            <a:r>
              <a:rPr spc="-50"/>
              <a:t>African</a:t>
            </a:r>
            <a:r>
              <a:rPr spc="-15"/>
              <a:t> </a:t>
            </a:r>
            <a:r>
              <a:rPr spc="-60"/>
              <a:t>American</a:t>
            </a:r>
          </a:p>
          <a:p>
            <a:pPr lvl="1" marL="765809" indent="-265429">
              <a:buClr>
                <a:srgbClr val="2CA1BE"/>
              </a:buClr>
              <a:buSzPct val="95454"/>
              <a:buChar char="●"/>
              <a:tabLst>
                <a:tab pos="762000" algn="l"/>
              </a:tabLst>
              <a:defRPr spc="-55" sz="2200">
                <a:solidFill>
                  <a:srgbClr val="464646"/>
                </a:solidFill>
                <a:latin typeface="Lucida Sans Unicode"/>
                <a:ea typeface="Lucida Sans Unicode"/>
                <a:cs typeface="Lucida Sans Unicode"/>
                <a:sym typeface="Lucida Sans Unicode"/>
              </a:defRPr>
            </a:pPr>
            <a:r>
              <a:t>Native Hawaiian or </a:t>
            </a:r>
            <a:r>
              <a:rPr spc="-60"/>
              <a:t>Other </a:t>
            </a:r>
            <a:r>
              <a:rPr spc="-45"/>
              <a:t>Pacific</a:t>
            </a:r>
            <a:r>
              <a:rPr spc="55"/>
              <a:t> </a:t>
            </a:r>
            <a:r>
              <a:t>Islander</a:t>
            </a:r>
          </a:p>
          <a:p>
            <a:pPr lvl="1" marL="765809" indent="-265429">
              <a:buClr>
                <a:srgbClr val="2CA1BE"/>
              </a:buClr>
              <a:buSzPct val="95454"/>
              <a:buChar char="●"/>
              <a:tabLst>
                <a:tab pos="762000" algn="l"/>
              </a:tabLst>
              <a:defRPr spc="-60" sz="2200">
                <a:solidFill>
                  <a:srgbClr val="464646"/>
                </a:solidFill>
                <a:latin typeface="Lucida Sans Unicode"/>
                <a:ea typeface="Lucida Sans Unicode"/>
                <a:cs typeface="Lucida Sans Unicode"/>
                <a:sym typeface="Lucida Sans Unicode"/>
              </a:defRPr>
            </a:pPr>
            <a:r>
              <a:t>White</a:t>
            </a:r>
          </a:p>
        </p:txBody>
      </p:sp>
      <p:sp>
        <p:nvSpPr>
          <p:cNvPr id="202" name="object 5"/>
          <p:cNvSpPr/>
          <p:nvPr/>
        </p:nvSpPr>
        <p:spPr>
          <a:xfrm>
            <a:off x="1252720" y="489146"/>
            <a:ext cx="6802389" cy="538878"/>
          </a:xfrm>
          <a:prstGeom prst="rect">
            <a:avLst/>
          </a:prstGeom>
          <a:blipFill>
            <a:blip r:embed="rId2"/>
            <a:stretch>
              <a:fillRect/>
            </a:stretch>
          </a:blipFill>
          <a:ln w="12700">
            <a:miter lim="400000"/>
          </a:ln>
        </p:spPr>
        <p:txBody>
          <a:bodyPr lIns="45719" rIns="45719"/>
          <a:lstStyle/>
          <a:p>
            <a:pPr/>
          </a:p>
        </p:txBody>
      </p:sp>
      <p:sp>
        <p:nvSpPr>
          <p:cNvPr id="203" name="object 6"/>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object 2"/>
          <p:cNvSpPr txBox="1"/>
          <p:nvPr/>
        </p:nvSpPr>
        <p:spPr>
          <a:xfrm>
            <a:off x="916938" y="1739721"/>
            <a:ext cx="7654926" cy="38462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defRPr spc="-10" sz="2800">
                <a:latin typeface="Lucida Sans Unicode"/>
                <a:ea typeface="Lucida Sans Unicode"/>
                <a:cs typeface="Lucida Sans Unicode"/>
                <a:sym typeface="Lucida Sans Unicode"/>
              </a:defRPr>
            </a:pPr>
            <a:r>
              <a:t>Title </a:t>
            </a:r>
            <a:r>
              <a:rPr spc="-5"/>
              <a:t>VI and its implementing </a:t>
            </a:r>
            <a:r>
              <a:t>regulations,  </a:t>
            </a:r>
            <a:r>
              <a:rPr spc="-5"/>
              <a:t>Executive Order </a:t>
            </a:r>
            <a:r>
              <a:t>13166, </a:t>
            </a:r>
            <a:r>
              <a:rPr spc="-5"/>
              <a:t>and Federal agency  Guidance require Federal agencies and  recipients </a:t>
            </a:r>
            <a:r>
              <a:t>(State </a:t>
            </a:r>
            <a:r>
              <a:rPr spc="-5"/>
              <a:t>agencies, </a:t>
            </a:r>
            <a:r>
              <a:t>local </a:t>
            </a:r>
            <a:r>
              <a:rPr spc="-5"/>
              <a:t>agencies, </a:t>
            </a:r>
            <a:r>
              <a:t>or  other </a:t>
            </a:r>
            <a:r>
              <a:rPr spc="-5"/>
              <a:t>subrecipients), to take</a:t>
            </a:r>
            <a:r>
              <a:rPr spc="94"/>
              <a:t> </a:t>
            </a:r>
            <a:r>
              <a:rPr spc="-5"/>
              <a:t>reasonable</a:t>
            </a:r>
          </a:p>
          <a:p>
            <a:pPr marR="29209" indent="12700">
              <a:defRPr spc="-5" sz="2800">
                <a:latin typeface="Lucida Sans Unicode"/>
                <a:ea typeface="Lucida Sans Unicode"/>
                <a:cs typeface="Lucida Sans Unicode"/>
                <a:sym typeface="Lucida Sans Unicode"/>
              </a:defRPr>
            </a:pPr>
            <a:r>
              <a:t>steps to ensure “meaningful” access to their  programs and </a:t>
            </a:r>
            <a:r>
              <a:rPr spc="-10"/>
              <a:t>activities </a:t>
            </a:r>
            <a:r>
              <a:t>by Limited English  Proficient (LEP)</a:t>
            </a:r>
            <a:r>
              <a:rPr spc="45"/>
              <a:t> </a:t>
            </a:r>
            <a:r>
              <a:t>persons.</a:t>
            </a:r>
          </a:p>
        </p:txBody>
      </p:sp>
      <p:sp>
        <p:nvSpPr>
          <p:cNvPr id="206" name="object 3"/>
          <p:cNvSpPr txBox="1"/>
          <p:nvPr/>
        </p:nvSpPr>
        <p:spPr>
          <a:xfrm>
            <a:off x="4575175" y="5397703"/>
            <a:ext cx="3939541" cy="30812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5">
                <a:latin typeface="Lucida Sans Unicode"/>
                <a:ea typeface="Lucida Sans Unicode"/>
                <a:cs typeface="Lucida Sans Unicode"/>
                <a:sym typeface="Lucida Sans Unicode"/>
              </a:defRPr>
            </a:pPr>
            <a:r>
              <a:t>(FNS Instruction </a:t>
            </a:r>
            <a:r>
              <a:rPr spc="0"/>
              <a:t>113-1, </a:t>
            </a:r>
            <a:r>
              <a:t>Section</a:t>
            </a:r>
            <a:r>
              <a:rPr spc="-45"/>
              <a:t> </a:t>
            </a:r>
            <a:r>
              <a:t>VII)</a:t>
            </a:r>
          </a:p>
        </p:txBody>
      </p:sp>
      <p:sp>
        <p:nvSpPr>
          <p:cNvPr id="207" name="object 4"/>
          <p:cNvSpPr/>
          <p:nvPr/>
        </p:nvSpPr>
        <p:spPr>
          <a:xfrm>
            <a:off x="2444481" y="824436"/>
            <a:ext cx="4341143" cy="494652"/>
          </a:xfrm>
          <a:prstGeom prst="rect">
            <a:avLst/>
          </a:prstGeom>
          <a:blipFill>
            <a:blip r:embed="rId2"/>
            <a:stretch>
              <a:fillRect/>
            </a:stretch>
          </a:blipFill>
          <a:ln w="12700">
            <a:miter lim="400000"/>
          </a:ln>
        </p:spPr>
        <p:txBody>
          <a:bodyPr lIns="45719" rIns="45719"/>
          <a:lstStyle/>
          <a:p>
            <a:pPr/>
          </a:p>
        </p:txBody>
      </p:sp>
      <p:sp>
        <p:nvSpPr>
          <p:cNvPr id="208" name="object 5"/>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object 2"/>
          <p:cNvSpPr txBox="1"/>
          <p:nvPr/>
        </p:nvSpPr>
        <p:spPr>
          <a:xfrm>
            <a:off x="1144016" y="2706368"/>
            <a:ext cx="6922135" cy="16350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80000"/>
              </a:lnSpc>
              <a:spcBef>
                <a:spcPts val="700"/>
              </a:spcBef>
              <a:defRPr spc="-5" sz="2800">
                <a:latin typeface="Lucida Sans Unicode"/>
                <a:ea typeface="Lucida Sans Unicode"/>
                <a:cs typeface="Lucida Sans Unicode"/>
                <a:sym typeface="Lucida Sans Unicode"/>
              </a:defRPr>
            </a:pPr>
            <a:r>
              <a:t>Individuals who do not speak English </a:t>
            </a:r>
            <a:r>
              <a:rPr spc="-10"/>
              <a:t>as  their primary language and </a:t>
            </a:r>
            <a:r>
              <a:t>who have a  limited </a:t>
            </a:r>
            <a:r>
              <a:rPr spc="-10"/>
              <a:t>ability </a:t>
            </a:r>
            <a:r>
              <a:t>to read, speak, write, </a:t>
            </a:r>
            <a:r>
              <a:rPr spc="-10"/>
              <a:t>or  </a:t>
            </a:r>
            <a:r>
              <a:t>understand</a:t>
            </a:r>
            <a:r>
              <a:rPr spc="15"/>
              <a:t> </a:t>
            </a:r>
            <a:r>
              <a:rPr spc="-10"/>
              <a:t>English.</a:t>
            </a:r>
          </a:p>
        </p:txBody>
      </p:sp>
      <p:sp>
        <p:nvSpPr>
          <p:cNvPr id="211" name="object 3"/>
          <p:cNvSpPr/>
          <p:nvPr/>
        </p:nvSpPr>
        <p:spPr>
          <a:xfrm>
            <a:off x="893057" y="685784"/>
            <a:ext cx="7305303" cy="1134664"/>
          </a:xfrm>
          <a:prstGeom prst="rect">
            <a:avLst/>
          </a:prstGeom>
          <a:blipFill>
            <a:blip r:embed="rId2"/>
            <a:stretch>
              <a:fillRect/>
            </a:stretch>
          </a:blipFill>
          <a:ln w="12700">
            <a:miter lim="400000"/>
          </a:ln>
        </p:spPr>
        <p:txBody>
          <a:bodyPr lIns="45719" rIns="45719"/>
          <a:lstStyle/>
          <a:p>
            <a:pPr/>
          </a:p>
        </p:txBody>
      </p:sp>
      <p:sp>
        <p:nvSpPr>
          <p:cNvPr id="212"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object 2"/>
          <p:cNvSpPr txBox="1"/>
          <p:nvPr>
            <p:ph type="title"/>
          </p:nvPr>
        </p:nvSpPr>
        <p:spPr>
          <a:xfrm>
            <a:off x="645668" y="1927986"/>
            <a:ext cx="7789544" cy="2083436"/>
          </a:xfrm>
          <a:prstGeom prst="rect">
            <a:avLst/>
          </a:prstGeom>
        </p:spPr>
        <p:txBody>
          <a:bodyPr/>
          <a:lstStyle>
            <a:lvl1pPr marR="4521" indent="11302" defTabSz="813816">
              <a:defRPr spc="-89" sz="2403"/>
            </a:lvl1pPr>
          </a:lstStyle>
          <a:p>
            <a:pPr/>
            <a:r>
              <a:t>Meaningful access is accomplished by  providing reasonable, timely, appropriate,  competent/qualified, accurate, and effective  language services to individuals with LEP when  accessing recipient programs and activities.</a:t>
            </a:r>
          </a:p>
        </p:txBody>
      </p:sp>
      <p:sp>
        <p:nvSpPr>
          <p:cNvPr id="215" name="object 3"/>
          <p:cNvSpPr/>
          <p:nvPr/>
        </p:nvSpPr>
        <p:spPr>
          <a:xfrm>
            <a:off x="1097276" y="566896"/>
            <a:ext cx="6947160" cy="544924"/>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object 2"/>
          <p:cNvSpPr txBox="1"/>
          <p:nvPr>
            <p:ph type="title"/>
          </p:nvPr>
        </p:nvSpPr>
        <p:spPr>
          <a:xfrm>
            <a:off x="645667" y="1445716"/>
            <a:ext cx="7038342" cy="483235"/>
          </a:xfrm>
          <a:prstGeom prst="rect">
            <a:avLst/>
          </a:prstGeom>
        </p:spPr>
        <p:txBody>
          <a:bodyPr/>
          <a:lstStyle/>
          <a:p>
            <a:pPr indent="12191" defTabSz="877823">
              <a:defRPr sz="2880"/>
            </a:pPr>
            <a:r>
              <a:t>Factors to consider </a:t>
            </a:r>
            <a:r>
              <a:rPr spc="-96"/>
              <a:t>in </a:t>
            </a:r>
            <a:r>
              <a:t>addressing</a:t>
            </a:r>
            <a:r>
              <a:rPr spc="-192"/>
              <a:t> </a:t>
            </a:r>
            <a:r>
              <a:t>LEP:</a:t>
            </a:r>
          </a:p>
        </p:txBody>
      </p:sp>
      <p:sp>
        <p:nvSpPr>
          <p:cNvPr id="218" name="object 3"/>
          <p:cNvSpPr txBox="1"/>
          <p:nvPr/>
        </p:nvSpPr>
        <p:spPr>
          <a:xfrm>
            <a:off x="929436" y="2019300"/>
            <a:ext cx="7617460" cy="41906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41300" marR="70485" indent="-228600">
              <a:buClr>
                <a:srgbClr val="2CA1BE"/>
              </a:buClr>
              <a:buSzPct val="100000"/>
              <a:buFont typeface="Verdana"/>
              <a:buChar char="◦"/>
              <a:tabLst>
                <a:tab pos="241300" algn="l"/>
              </a:tabLst>
              <a:defRPr spc="-5" sz="2500">
                <a:latin typeface="Lucida Sans Unicode"/>
                <a:ea typeface="Lucida Sans Unicode"/>
                <a:cs typeface="Lucida Sans Unicode"/>
                <a:sym typeface="Lucida Sans Unicode"/>
              </a:defRPr>
            </a:pPr>
            <a:r>
              <a:t>Number or </a:t>
            </a:r>
            <a:r>
              <a:rPr spc="-10"/>
              <a:t>proportion </a:t>
            </a:r>
            <a:r>
              <a:t>of </a:t>
            </a:r>
            <a:r>
              <a:rPr spc="-10"/>
              <a:t>LEP persons </a:t>
            </a:r>
            <a:r>
              <a:t>served </a:t>
            </a:r>
            <a:r>
              <a:rPr spc="-10"/>
              <a:t>or  </a:t>
            </a:r>
            <a:r>
              <a:t>encountered in </a:t>
            </a:r>
            <a:r>
              <a:rPr spc="-10"/>
              <a:t>the eligible</a:t>
            </a:r>
            <a:r>
              <a:rPr spc="5"/>
              <a:t> </a:t>
            </a:r>
            <a:r>
              <a:t>population.</a:t>
            </a:r>
          </a:p>
          <a:p>
            <a:pPr>
              <a:buClr>
                <a:srgbClr val="2CA1BE"/>
              </a:buClr>
              <a:buSzPct val="100000"/>
              <a:buFont typeface="Verdana"/>
              <a:buChar char="◦"/>
              <a:defRPr sz="2300">
                <a:latin typeface="Lucida Sans Unicode"/>
                <a:ea typeface="Lucida Sans Unicode"/>
                <a:cs typeface="Lucida Sans Unicode"/>
                <a:sym typeface="Lucida Sans Unicode"/>
              </a:defRPr>
            </a:pPr>
          </a:p>
          <a:p>
            <a:pPr marL="241300" marR="351790" indent="-228600">
              <a:buClr>
                <a:srgbClr val="2CA1BE"/>
              </a:buClr>
              <a:buSzPct val="100000"/>
              <a:buFont typeface="Verdana"/>
              <a:buChar char="◦"/>
              <a:tabLst>
                <a:tab pos="241300" algn="l"/>
              </a:tabLst>
              <a:defRPr spc="-10" sz="2500">
                <a:latin typeface="Lucida Sans Unicode"/>
                <a:ea typeface="Lucida Sans Unicode"/>
                <a:cs typeface="Lucida Sans Unicode"/>
                <a:sym typeface="Lucida Sans Unicode"/>
              </a:defRPr>
            </a:pPr>
            <a:r>
              <a:t>Frequency </a:t>
            </a:r>
            <a:r>
              <a:rPr spc="-5"/>
              <a:t>with which LEP </a:t>
            </a:r>
            <a:r>
              <a:t>individuals </a:t>
            </a:r>
            <a:r>
              <a:rPr spc="-5"/>
              <a:t>come </a:t>
            </a:r>
            <a:r>
              <a:t>in  </a:t>
            </a:r>
            <a:r>
              <a:rPr spc="-5"/>
              <a:t>contact with </a:t>
            </a:r>
            <a:r>
              <a:t>the</a:t>
            </a:r>
            <a:r>
              <a:rPr spc="-15"/>
              <a:t> </a:t>
            </a:r>
            <a:r>
              <a:t>program.</a:t>
            </a:r>
          </a:p>
          <a:p>
            <a:pPr>
              <a:buClr>
                <a:srgbClr val="2CA1BE"/>
              </a:buClr>
              <a:buSzPct val="100000"/>
              <a:buFont typeface="Verdana"/>
              <a:buChar char="◦"/>
              <a:defRPr sz="2300">
                <a:latin typeface="Lucida Sans Unicode"/>
                <a:ea typeface="Lucida Sans Unicode"/>
                <a:cs typeface="Lucida Sans Unicode"/>
                <a:sym typeface="Lucida Sans Unicode"/>
              </a:defRPr>
            </a:pPr>
          </a:p>
          <a:p>
            <a:pPr marL="241300" marR="5080" indent="-228600">
              <a:buClr>
                <a:srgbClr val="2CA1BE"/>
              </a:buClr>
              <a:buSzPct val="100000"/>
              <a:buFont typeface="Verdana"/>
              <a:buChar char="◦"/>
              <a:tabLst>
                <a:tab pos="241300" algn="l"/>
              </a:tabLst>
              <a:defRPr spc="-5" sz="2500">
                <a:latin typeface="Lucida Sans Unicode"/>
                <a:ea typeface="Lucida Sans Unicode"/>
                <a:cs typeface="Lucida Sans Unicode"/>
                <a:sym typeface="Lucida Sans Unicode"/>
              </a:defRPr>
            </a:pPr>
            <a:r>
              <a:t>Nature </a:t>
            </a:r>
            <a:r>
              <a:rPr spc="-10"/>
              <a:t>and importance </a:t>
            </a:r>
            <a:r>
              <a:t>of </a:t>
            </a:r>
            <a:r>
              <a:rPr spc="-10"/>
              <a:t>the program, </a:t>
            </a:r>
            <a:r>
              <a:t>activity,  or service provided by the</a:t>
            </a:r>
            <a:r>
              <a:rPr spc="0"/>
              <a:t> </a:t>
            </a:r>
            <a:r>
              <a:rPr spc="-10"/>
              <a:t>program.</a:t>
            </a:r>
          </a:p>
          <a:p>
            <a:pPr>
              <a:buClr>
                <a:srgbClr val="2CA1BE"/>
              </a:buClr>
              <a:buSzPct val="100000"/>
              <a:buFont typeface="Verdana"/>
              <a:buChar char="◦"/>
              <a:defRPr sz="2300">
                <a:latin typeface="Lucida Sans Unicode"/>
                <a:ea typeface="Lucida Sans Unicode"/>
                <a:cs typeface="Lucida Sans Unicode"/>
                <a:sym typeface="Lucida Sans Unicode"/>
              </a:defRPr>
            </a:pPr>
          </a:p>
          <a:p>
            <a:pPr marL="241300" indent="-228600">
              <a:buClr>
                <a:srgbClr val="2CA1BE"/>
              </a:buClr>
              <a:buSzPct val="100000"/>
              <a:buFont typeface="Verdana"/>
              <a:buChar char="◦"/>
              <a:tabLst>
                <a:tab pos="241300" algn="l"/>
              </a:tabLst>
              <a:defRPr spc="-5" sz="2500">
                <a:latin typeface="Lucida Sans Unicode"/>
                <a:ea typeface="Lucida Sans Unicode"/>
                <a:cs typeface="Lucida Sans Unicode"/>
                <a:sym typeface="Lucida Sans Unicode"/>
              </a:defRPr>
            </a:pPr>
            <a:r>
              <a:t>Resources </a:t>
            </a:r>
            <a:r>
              <a:rPr spc="-10"/>
              <a:t>available </a:t>
            </a:r>
            <a:r>
              <a:t>to </a:t>
            </a:r>
            <a:r>
              <a:rPr spc="-10"/>
              <a:t>the recipient and</a:t>
            </a:r>
            <a:r>
              <a:rPr spc="40"/>
              <a:t> </a:t>
            </a:r>
            <a:r>
              <a:t>costs.</a:t>
            </a:r>
          </a:p>
        </p:txBody>
      </p:sp>
      <p:sp>
        <p:nvSpPr>
          <p:cNvPr id="219" name="object 4"/>
          <p:cNvSpPr/>
          <p:nvPr/>
        </p:nvSpPr>
        <p:spPr>
          <a:xfrm>
            <a:off x="2482590" y="751246"/>
            <a:ext cx="4341124" cy="496269"/>
          </a:xfrm>
          <a:prstGeom prst="rect">
            <a:avLst/>
          </a:prstGeom>
          <a:blipFill>
            <a:blip r:embed="rId2"/>
            <a:stretch>
              <a:fillRect/>
            </a:stretch>
          </a:blipFill>
          <a:ln w="12700">
            <a:miter lim="400000"/>
          </a:ln>
        </p:spPr>
        <p:txBody>
          <a:bodyPr lIns="45719" rIns="45719"/>
          <a:lstStyle/>
          <a:p>
            <a:pPr/>
          </a:p>
        </p:txBody>
      </p:sp>
      <p:sp>
        <p:nvSpPr>
          <p:cNvPr id="220" name="object 5"/>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object 2"/>
          <p:cNvSpPr txBox="1"/>
          <p:nvPr>
            <p:ph type="title"/>
          </p:nvPr>
        </p:nvSpPr>
        <p:spPr>
          <a:xfrm>
            <a:off x="612140" y="1663649"/>
            <a:ext cx="3429001" cy="377191"/>
          </a:xfrm>
          <a:prstGeom prst="rect">
            <a:avLst/>
          </a:prstGeom>
        </p:spPr>
        <p:txBody>
          <a:bodyPr/>
          <a:lstStyle/>
          <a:p>
            <a:pPr indent="12319" defTabSz="886968">
              <a:defRPr sz="2231"/>
            </a:pPr>
            <a:r>
              <a:t>Population </a:t>
            </a:r>
            <a:r>
              <a:rPr spc="-97"/>
              <a:t>data </a:t>
            </a:r>
            <a:r>
              <a:t>sources</a:t>
            </a:r>
          </a:p>
        </p:txBody>
      </p:sp>
      <p:sp>
        <p:nvSpPr>
          <p:cNvPr id="223" name="object 3"/>
          <p:cNvSpPr txBox="1"/>
          <p:nvPr>
            <p:ph type="body" sz="half" idx="1"/>
          </p:nvPr>
        </p:nvSpPr>
        <p:spPr>
          <a:prstGeom prst="rect">
            <a:avLst/>
          </a:prstGeom>
        </p:spPr>
        <p:txBody>
          <a:bodyPr/>
          <a:lstStyle/>
          <a:p>
            <a:pPr marL="241300" indent="-228600">
              <a:lnSpc>
                <a:spcPts val="1700"/>
              </a:lnSpc>
              <a:spcBef>
                <a:spcPts val="100"/>
              </a:spcBef>
              <a:buClr>
                <a:srgbClr val="2CA1BE"/>
              </a:buClr>
              <a:buSzPct val="125000"/>
              <a:buChar char="▪"/>
              <a:tabLst>
                <a:tab pos="241300" algn="l"/>
              </a:tabLst>
              <a:defRPr spc="-100"/>
            </a:pPr>
            <a:r>
              <a:t>Interagency LEP Website </a:t>
            </a:r>
            <a:r>
              <a:rPr spc="0"/>
              <a:t>– </a:t>
            </a:r>
            <a:r>
              <a:t>Mapping</a:t>
            </a:r>
            <a:r>
              <a:rPr spc="0"/>
              <a:t> </a:t>
            </a:r>
            <a:r>
              <a:t>Tool</a:t>
            </a:r>
          </a:p>
          <a:p>
            <a:pPr lvl="1" marL="466725" indent="-226059">
              <a:lnSpc>
                <a:spcPts val="2300"/>
              </a:lnSpc>
              <a:buClr>
                <a:srgbClr val="2CA1BE"/>
              </a:buClr>
              <a:buSzPct val="119444"/>
              <a:buChar char="✓"/>
              <a:tabLst>
                <a:tab pos="457200" algn="l"/>
              </a:tabLst>
              <a:defRPr spc="-100" u="sng">
                <a:solidFill>
                  <a:srgbClr val="FF8118"/>
                </a:solidFill>
                <a:uFill>
                  <a:solidFill>
                    <a:srgbClr val="FF8118"/>
                  </a:solidFill>
                </a:uFill>
              </a:defRPr>
            </a:pPr>
            <a:r>
              <a:rPr>
                <a:solidFill>
                  <a:srgbClr val="0000FF"/>
                </a:solidFill>
                <a:uFill>
                  <a:solidFill>
                    <a:srgbClr val="0000FF"/>
                  </a:solidFill>
                </a:uFill>
                <a:hlinkClick r:id="rId2" invalidUrl="" action="" tgtFrame="" tooltip="" history="1" highlightClick="0" endSnd="0"/>
              </a:rPr>
              <a:t>http://www.lep.gov/maps/</a:t>
            </a:r>
          </a:p>
          <a:p>
            <a:pPr marL="241300" indent="-228600">
              <a:lnSpc>
                <a:spcPts val="2000"/>
              </a:lnSpc>
              <a:spcBef>
                <a:spcPts val="1300"/>
              </a:spcBef>
              <a:buClr>
                <a:srgbClr val="2CA1BE"/>
              </a:buClr>
              <a:buSzPct val="125000"/>
              <a:buChar char="▪"/>
              <a:tabLst>
                <a:tab pos="241300" algn="l"/>
              </a:tabLst>
            </a:pPr>
            <a:r>
              <a:t>US </a:t>
            </a:r>
            <a:r>
              <a:rPr spc="-100"/>
              <a:t>Census Data</a:t>
            </a:r>
            <a:endParaRPr spc="-100"/>
          </a:p>
          <a:p>
            <a:pPr lvl="1" marL="547369" indent="-297815">
              <a:lnSpc>
                <a:spcPts val="1900"/>
              </a:lnSpc>
              <a:buClr>
                <a:srgbClr val="2CA1BE"/>
              </a:buClr>
              <a:buSzPct val="123529"/>
              <a:buChar char="✓"/>
              <a:tabLst>
                <a:tab pos="546100" algn="l"/>
              </a:tabLst>
              <a:defRPr spc="-100" sz="1700" u="sng">
                <a:solidFill>
                  <a:srgbClr val="FF8118"/>
                </a:solidFill>
                <a:uFill>
                  <a:solidFill>
                    <a:srgbClr val="FF8118"/>
                  </a:solidFill>
                </a:uFill>
              </a:defRPr>
            </a:pPr>
            <a:r>
              <a:rPr>
                <a:solidFill>
                  <a:srgbClr val="0000FF"/>
                </a:solidFill>
                <a:uFill>
                  <a:solidFill>
                    <a:srgbClr val="0000FF"/>
                  </a:solidFill>
                </a:uFill>
                <a:hlinkClick r:id="rId3" invalidUrl="" action="" tgtFrame="" tooltip="" history="1" highlightClick="0" endSnd="0"/>
              </a:rPr>
              <a:t>http://www.census.gov/2010census/data/</a:t>
            </a:r>
          </a:p>
          <a:p>
            <a:pPr lvl="1" marL="457200" indent="0">
              <a:buSzPct val="100000"/>
              <a:buFont typeface="Calibri"/>
              <a:buChar char="ü"/>
              <a:defRPr sz="2100">
                <a:latin typeface="Calibri"/>
                <a:ea typeface="Calibri"/>
                <a:cs typeface="Calibri"/>
                <a:sym typeface="Calibri"/>
              </a:defRPr>
            </a:pPr>
          </a:p>
          <a:p>
            <a:pPr marL="241300" indent="-228600">
              <a:lnSpc>
                <a:spcPts val="2000"/>
              </a:lnSpc>
              <a:buClr>
                <a:srgbClr val="2CA1BE"/>
              </a:buClr>
              <a:buSzPct val="125000"/>
              <a:buChar char="▪"/>
              <a:tabLst>
                <a:tab pos="241300" algn="l"/>
              </a:tabLst>
              <a:defRPr spc="-100"/>
            </a:pPr>
            <a:r>
              <a:t>American Community </a:t>
            </a:r>
            <a:r>
              <a:rPr spc="0"/>
              <a:t>Survey</a:t>
            </a:r>
            <a:endParaRPr spc="0"/>
          </a:p>
          <a:p>
            <a:pPr lvl="1" marL="547369" indent="-297815">
              <a:lnSpc>
                <a:spcPts val="1900"/>
              </a:lnSpc>
              <a:buClr>
                <a:srgbClr val="2CA1BE"/>
              </a:buClr>
              <a:buSzPct val="123529"/>
              <a:buChar char="✓"/>
              <a:tabLst>
                <a:tab pos="546100" algn="l"/>
              </a:tabLst>
              <a:defRPr spc="-100" sz="1700" u="sng">
                <a:solidFill>
                  <a:srgbClr val="FF8118"/>
                </a:solidFill>
                <a:uFill>
                  <a:solidFill>
                    <a:srgbClr val="FF8118"/>
                  </a:solidFill>
                </a:uFill>
              </a:defRPr>
            </a:pPr>
            <a:r>
              <a:rPr>
                <a:solidFill>
                  <a:srgbClr val="0000FF"/>
                </a:solidFill>
                <a:uFill>
                  <a:solidFill>
                    <a:srgbClr val="0000FF"/>
                  </a:solidFill>
                </a:uFill>
                <a:hlinkClick r:id="rId4" invalidUrl="" action="" tgtFrame="" tooltip="" history="1" highlightClick="0" endSnd="0"/>
              </a:rPr>
              <a:t>http://www.census.gov/acs/</a:t>
            </a:r>
          </a:p>
          <a:p>
            <a:pPr lvl="1" marL="457200" indent="0">
              <a:buSzPct val="100000"/>
              <a:buFont typeface="Calibri"/>
              <a:buChar char="ü"/>
              <a:defRPr sz="2100">
                <a:latin typeface="Calibri"/>
                <a:ea typeface="Calibri"/>
                <a:cs typeface="Calibri"/>
                <a:sym typeface="Calibri"/>
              </a:defRPr>
            </a:pPr>
          </a:p>
          <a:p>
            <a:pPr marL="241300" indent="-228600">
              <a:buClr>
                <a:srgbClr val="2CA1BE"/>
              </a:buClr>
              <a:buSzPct val="125000"/>
              <a:buChar char="▪"/>
              <a:tabLst>
                <a:tab pos="241300" algn="l"/>
              </a:tabLst>
              <a:defRPr spc="-100"/>
            </a:pPr>
            <a:r>
              <a:t>Migration Policy Institute’s </a:t>
            </a:r>
            <a:r>
              <a:rPr spc="0"/>
              <a:t>National Center </a:t>
            </a:r>
            <a:r>
              <a:t>on</a:t>
            </a:r>
            <a:r>
              <a:rPr spc="0"/>
              <a:t> </a:t>
            </a:r>
            <a:r>
              <a:t>Immigrant</a:t>
            </a:r>
          </a:p>
        </p:txBody>
      </p:sp>
      <p:sp>
        <p:nvSpPr>
          <p:cNvPr id="224" name="object 4"/>
          <p:cNvSpPr txBox="1"/>
          <p:nvPr/>
        </p:nvSpPr>
        <p:spPr>
          <a:xfrm>
            <a:off x="1234236" y="5227065"/>
            <a:ext cx="1949451" cy="30812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5">
                <a:latin typeface="Lucida Sans Unicode"/>
                <a:ea typeface="Lucida Sans Unicode"/>
                <a:cs typeface="Lucida Sans Unicode"/>
                <a:sym typeface="Lucida Sans Unicode"/>
              </a:defRPr>
            </a:pPr>
            <a:r>
              <a:t>Integration</a:t>
            </a:r>
            <a:r>
              <a:rPr spc="-45"/>
              <a:t> </a:t>
            </a:r>
            <a:r>
              <a:t>Policy</a:t>
            </a:r>
          </a:p>
        </p:txBody>
      </p:sp>
      <p:sp>
        <p:nvSpPr>
          <p:cNvPr id="225" name="object 5"/>
          <p:cNvSpPr txBox="1"/>
          <p:nvPr/>
        </p:nvSpPr>
        <p:spPr>
          <a:xfrm>
            <a:off x="1243380" y="5473903"/>
            <a:ext cx="3789046" cy="2959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09245" indent="-297179">
              <a:spcBef>
                <a:spcPts val="100"/>
              </a:spcBef>
              <a:buClr>
                <a:srgbClr val="2CA1BE"/>
              </a:buClr>
              <a:buSzPct val="123529"/>
              <a:buChar char="✓"/>
              <a:tabLst>
                <a:tab pos="304800" algn="l"/>
              </a:tabLst>
              <a:defRPr spc="-5" sz="1700" u="sng">
                <a:solidFill>
                  <a:srgbClr val="0000FF"/>
                </a:solidFill>
                <a:uFill>
                  <a:solidFill>
                    <a:srgbClr val="0000FF"/>
                  </a:solidFill>
                </a:uFill>
                <a:latin typeface="Lucida Sans Unicode"/>
                <a:ea typeface="Lucida Sans Unicode"/>
                <a:cs typeface="Lucida Sans Unicode"/>
                <a:sym typeface="Lucida Sans Unicode"/>
                <a:hlinkClick r:id="rId5" invalidUrl="" action="" tgtFrame="" tooltip="" history="1" highlightClick="0" endSnd="0"/>
              </a:defRPr>
            </a:lvl1pPr>
          </a:lstStyle>
          <a:p>
            <a:pPr>
              <a:defRPr>
                <a:solidFill>
                  <a:srgbClr val="FF8118"/>
                </a:solidFill>
                <a:uFill>
                  <a:solidFill>
                    <a:srgbClr val="FF8118"/>
                  </a:solidFill>
                </a:uFill>
              </a:defRPr>
            </a:pPr>
            <a:r>
              <a:rPr>
                <a:solidFill>
                  <a:srgbClr val="0000FF"/>
                </a:solidFill>
                <a:uFill>
                  <a:solidFill>
                    <a:srgbClr val="0000FF"/>
                  </a:solidFill>
                </a:uFill>
                <a:hlinkClick r:id="rId5" invalidUrl="" action="" tgtFrame="" tooltip="" history="1" highlightClick="0" endSnd="0"/>
              </a:rPr>
              <a:t>http://www.migrationpolicy.org/</a:t>
            </a:r>
          </a:p>
        </p:txBody>
      </p:sp>
      <p:sp>
        <p:nvSpPr>
          <p:cNvPr id="226" name="object 6"/>
          <p:cNvSpPr/>
          <p:nvPr/>
        </p:nvSpPr>
        <p:spPr>
          <a:xfrm>
            <a:off x="2188453" y="609568"/>
            <a:ext cx="4776998" cy="544924"/>
          </a:xfrm>
          <a:prstGeom prst="rect">
            <a:avLst/>
          </a:prstGeom>
          <a:blipFill>
            <a:blip r:embed="rId6"/>
            <a:stretch>
              <a:fillRect/>
            </a:stretch>
          </a:blipFill>
          <a:ln w="12700">
            <a:miter lim="400000"/>
          </a:ln>
        </p:spPr>
        <p:txBody>
          <a:bodyPr lIns="45719" rIns="45719"/>
          <a:lstStyle/>
          <a:p>
            <a:pPr/>
          </a:p>
        </p:txBody>
      </p:sp>
      <p:sp>
        <p:nvSpPr>
          <p:cNvPr id="227" name="object 7"/>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0" name="object 2"/>
          <p:cNvGrpSpPr/>
          <p:nvPr/>
        </p:nvGrpSpPr>
        <p:grpSpPr>
          <a:xfrm>
            <a:off x="499872" y="5945123"/>
            <a:ext cx="4899651" cy="912875"/>
            <a:chOff x="0" y="0"/>
            <a:chExt cx="4899650" cy="912874"/>
          </a:xfrm>
        </p:grpSpPr>
        <p:sp>
          <p:nvSpPr>
            <p:cNvPr id="88" name="Triangle"/>
            <p:cNvSpPr/>
            <p:nvPr/>
          </p:nvSpPr>
          <p:spPr>
            <a:xfrm>
              <a:off x="85583" y="21310"/>
              <a:ext cx="4814068" cy="8915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941" y="21600"/>
                  </a:lnTo>
                  <a:lnTo>
                    <a:pt x="21600" y="21600"/>
                  </a:lnTo>
                  <a:lnTo>
                    <a:pt x="0" y="0"/>
                  </a:lnTo>
                  <a:close/>
                </a:path>
              </a:pathLst>
            </a:custGeom>
            <a:solidFill>
              <a:srgbClr val="9FCADC">
                <a:alpha val="39999"/>
              </a:srgbClr>
            </a:solidFill>
            <a:ln w="12700" cap="flat">
              <a:noFill/>
              <a:miter lim="400000"/>
            </a:ln>
            <a:effectLst/>
          </p:spPr>
          <p:txBody>
            <a:bodyPr wrap="square" lIns="45719" tIns="45719" rIns="45719" bIns="45719" numCol="1" anchor="t">
              <a:noAutofit/>
            </a:bodyPr>
            <a:lstStyle/>
            <a:p>
              <a:pPr/>
            </a:p>
          </p:txBody>
        </p:sp>
        <p:sp>
          <p:nvSpPr>
            <p:cNvPr id="89" name="Triangle"/>
            <p:cNvSpPr/>
            <p:nvPr/>
          </p:nvSpPr>
          <p:spPr>
            <a:xfrm>
              <a:off x="0" y="0"/>
              <a:ext cx="85583" cy="213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 y="0"/>
                  </a:moveTo>
                  <a:lnTo>
                    <a:pt x="0" y="5534"/>
                  </a:lnTo>
                  <a:lnTo>
                    <a:pt x="21600" y="21600"/>
                  </a:lnTo>
                  <a:lnTo>
                    <a:pt x="167" y="0"/>
                  </a:lnTo>
                  <a:close/>
                </a:path>
              </a:pathLst>
            </a:custGeom>
            <a:solidFill>
              <a:srgbClr val="9FCADC">
                <a:alpha val="39999"/>
              </a:srgbClr>
            </a:solidFill>
            <a:ln w="12700" cap="flat">
              <a:noFill/>
              <a:miter lim="400000"/>
            </a:ln>
            <a:effectLst/>
          </p:spPr>
          <p:txBody>
            <a:bodyPr wrap="square" lIns="45719" tIns="45719" rIns="45719" bIns="45719" numCol="1" anchor="t">
              <a:noAutofit/>
            </a:bodyPr>
            <a:lstStyle/>
            <a:p>
              <a:pPr/>
            </a:p>
          </p:txBody>
        </p:sp>
      </p:grpSp>
      <p:sp>
        <p:nvSpPr>
          <p:cNvPr id="91" name="object 3"/>
          <p:cNvSpPr/>
          <p:nvPr/>
        </p:nvSpPr>
        <p:spPr>
          <a:xfrm>
            <a:off x="486154" y="5939028"/>
            <a:ext cx="3655492" cy="918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47" y="149"/>
                </a:lnTo>
                <a:lnTo>
                  <a:pt x="16969" y="21600"/>
                </a:lnTo>
                <a:lnTo>
                  <a:pt x="21600" y="21600"/>
                </a:lnTo>
                <a:lnTo>
                  <a:pt x="0" y="0"/>
                </a:lnTo>
                <a:close/>
              </a:path>
            </a:pathLst>
          </a:custGeom>
          <a:solidFill>
            <a:srgbClr val="000000"/>
          </a:solidFill>
          <a:ln w="12700">
            <a:miter lim="400000"/>
          </a:ln>
        </p:spPr>
        <p:txBody>
          <a:bodyPr lIns="45719" rIns="45719"/>
          <a:lstStyle/>
          <a:p>
            <a:pPr/>
          </a:p>
        </p:txBody>
      </p:sp>
      <p:sp>
        <p:nvSpPr>
          <p:cNvPr id="92" name="object 4"/>
          <p:cNvSpPr/>
          <p:nvPr/>
        </p:nvSpPr>
        <p:spPr>
          <a:xfrm>
            <a:off x="-1" y="5789677"/>
            <a:ext cx="3396236" cy="1066040"/>
          </a:xfrm>
          <a:prstGeom prst="rect">
            <a:avLst/>
          </a:prstGeom>
          <a:blipFill>
            <a:blip r:embed="rId2"/>
            <a:stretch>
              <a:fillRect/>
            </a:stretch>
          </a:blipFill>
          <a:ln w="12700">
            <a:miter lim="400000"/>
          </a:ln>
        </p:spPr>
        <p:txBody>
          <a:bodyPr lIns="45719" rIns="45719"/>
          <a:lstStyle/>
          <a:p>
            <a:pPr/>
          </a:p>
        </p:txBody>
      </p:sp>
      <p:sp>
        <p:nvSpPr>
          <p:cNvPr id="93" name="object 5"/>
          <p:cNvSpPr/>
          <p:nvPr/>
        </p:nvSpPr>
        <p:spPr>
          <a:xfrm>
            <a:off x="0" y="5784670"/>
            <a:ext cx="3370854" cy="1073327"/>
          </a:xfrm>
          <a:prstGeom prst="rect">
            <a:avLst/>
          </a:prstGeom>
          <a:blipFill>
            <a:blip r:embed="rId3"/>
            <a:stretch>
              <a:fillRect/>
            </a:stretch>
          </a:blipFill>
          <a:ln w="12700">
            <a:miter lim="400000"/>
          </a:ln>
        </p:spPr>
        <p:txBody>
          <a:bodyPr lIns="45719" rIns="45719"/>
          <a:lstStyle/>
          <a:p>
            <a:pPr/>
          </a:p>
        </p:txBody>
      </p:sp>
      <p:sp>
        <p:nvSpPr>
          <p:cNvPr id="94" name="object 6"/>
          <p:cNvSpPr txBox="1"/>
          <p:nvPr/>
        </p:nvSpPr>
        <p:spPr>
          <a:xfrm>
            <a:off x="950771" y="1823541"/>
            <a:ext cx="7555867" cy="28810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defRPr spc="-10" sz="2800">
                <a:latin typeface="Lucida Sans Unicode"/>
                <a:ea typeface="Lucida Sans Unicode"/>
                <a:cs typeface="Lucida Sans Unicode"/>
                <a:sym typeface="Lucida Sans Unicode"/>
              </a:defRPr>
            </a:pPr>
            <a:r>
              <a:t>Training </a:t>
            </a:r>
            <a:r>
              <a:rPr spc="-5"/>
              <a:t>is </a:t>
            </a:r>
            <a:r>
              <a:t>required </a:t>
            </a:r>
            <a:r>
              <a:rPr spc="-5"/>
              <a:t>so that </a:t>
            </a:r>
            <a:r>
              <a:t>individuals  involved </a:t>
            </a:r>
            <a:r>
              <a:rPr spc="-5"/>
              <a:t>in all </a:t>
            </a:r>
            <a:r>
              <a:t>levels </a:t>
            </a:r>
            <a:r>
              <a:rPr spc="-5"/>
              <a:t>of </a:t>
            </a:r>
            <a:r>
              <a:t>administration of  programs that receive </a:t>
            </a:r>
            <a:r>
              <a:rPr spc="-5"/>
              <a:t>Federal financial  </a:t>
            </a:r>
            <a:r>
              <a:t>assistance </a:t>
            </a:r>
            <a:r>
              <a:rPr spc="-5"/>
              <a:t>understand Federal </a:t>
            </a:r>
            <a:r>
              <a:t>laws,  regulations, instructions, policies and other  </a:t>
            </a:r>
            <a:r>
              <a:rPr spc="-5"/>
              <a:t>guidance.</a:t>
            </a:r>
          </a:p>
        </p:txBody>
      </p:sp>
      <p:sp>
        <p:nvSpPr>
          <p:cNvPr id="95" name="object 7"/>
          <p:cNvSpPr/>
          <p:nvPr/>
        </p:nvSpPr>
        <p:spPr>
          <a:xfrm>
            <a:off x="534917" y="579061"/>
            <a:ext cx="6406146" cy="525166"/>
          </a:xfrm>
          <a:prstGeom prst="rect">
            <a:avLst/>
          </a:prstGeom>
          <a:blipFill>
            <a:blip r:embed="rId4"/>
            <a:stretch>
              <a:fillRect/>
            </a:stretch>
          </a:blipFill>
          <a:ln w="12700">
            <a:miter lim="400000"/>
          </a:ln>
        </p:spPr>
        <p:txBody>
          <a:bodyPr lIns="45719" rIns="45719"/>
          <a:lstStyle/>
          <a:p>
            <a:pPr/>
          </a:p>
        </p:txBody>
      </p:sp>
      <p:sp>
        <p:nvSpPr>
          <p:cNvPr id="96" name="object 8"/>
          <p:cNvSpPr txBox="1"/>
          <p:nvPr>
            <p:ph type="sldNum" sz="quarter" idx="4294967295"/>
          </p:nvPr>
        </p:nvSpPr>
        <p:spPr>
          <a:xfrm>
            <a:off x="8726423" y="6533146"/>
            <a:ext cx="202885" cy="15989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object 2"/>
          <p:cNvSpPr txBox="1"/>
          <p:nvPr/>
        </p:nvSpPr>
        <p:spPr>
          <a:xfrm>
            <a:off x="569468" y="1457069"/>
            <a:ext cx="8175626" cy="48677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marR="112395" indent="-256540">
              <a:lnSpc>
                <a:spcPts val="2700"/>
              </a:lnSpc>
              <a:spcBef>
                <a:spcPts val="400"/>
              </a:spcBef>
              <a:buClr>
                <a:srgbClr val="2CA1BE"/>
              </a:buClr>
              <a:buSzPct val="68000"/>
              <a:buChar char=""/>
              <a:tabLst>
                <a:tab pos="266700" algn="l"/>
              </a:tabLst>
              <a:defRPr spc="-5" sz="2500">
                <a:latin typeface="Lucida Sans Unicode"/>
                <a:ea typeface="Lucida Sans Unicode"/>
                <a:cs typeface="Lucida Sans Unicode"/>
                <a:sym typeface="Lucida Sans Unicode"/>
              </a:defRPr>
            </a:pPr>
            <a:r>
              <a:t>Sections </a:t>
            </a:r>
            <a:r>
              <a:rPr spc="0"/>
              <a:t>504 </a:t>
            </a:r>
            <a:r>
              <a:t>of </a:t>
            </a:r>
            <a:r>
              <a:rPr spc="-10"/>
              <a:t>the </a:t>
            </a:r>
            <a:r>
              <a:t>Rehabilitation Act of </a:t>
            </a:r>
            <a:r>
              <a:rPr spc="0"/>
              <a:t>1973 </a:t>
            </a:r>
            <a:r>
              <a:rPr spc="-10"/>
              <a:t>and  </a:t>
            </a:r>
            <a:r>
              <a:t>USDA </a:t>
            </a:r>
            <a:r>
              <a:rPr spc="-10"/>
              <a:t>implementing </a:t>
            </a:r>
            <a:r>
              <a:t>Regulation, 7 CFR Part</a:t>
            </a:r>
            <a:r>
              <a:rPr spc="75"/>
              <a:t> </a:t>
            </a:r>
            <a:r>
              <a:rPr spc="0"/>
              <a:t>15b</a:t>
            </a:r>
          </a:p>
          <a:p>
            <a:pPr lvl="1" marL="524509" marR="5080" indent="-229234">
              <a:lnSpc>
                <a:spcPts val="2200"/>
              </a:lnSpc>
              <a:spcBef>
                <a:spcPts val="300"/>
              </a:spcBef>
              <a:buClr>
                <a:srgbClr val="2CA1BE"/>
              </a:buClr>
              <a:buSzPct val="100000"/>
              <a:buFont typeface="Arial"/>
              <a:buChar char="•"/>
              <a:tabLst>
                <a:tab pos="520700" algn="l"/>
                <a:tab pos="520700" algn="l"/>
              </a:tabLst>
              <a:defRPr spc="-5" sz="2100">
                <a:latin typeface="Lucida Sans Unicode"/>
                <a:ea typeface="Lucida Sans Unicode"/>
                <a:cs typeface="Lucida Sans Unicode"/>
                <a:sym typeface="Lucida Sans Unicode"/>
              </a:defRPr>
            </a:pPr>
            <a:r>
              <a:t>prohibits discrimination based on disability in programs or  </a:t>
            </a:r>
            <a:r>
              <a:rPr spc="0"/>
              <a:t>activities </a:t>
            </a:r>
            <a:r>
              <a:t>receiving Federal </a:t>
            </a:r>
            <a:r>
              <a:rPr spc="0"/>
              <a:t>financial</a:t>
            </a:r>
            <a:r>
              <a:rPr spc="10"/>
              <a:t> </a:t>
            </a:r>
            <a:r>
              <a:t>assistance.</a:t>
            </a:r>
          </a:p>
          <a:p>
            <a:pPr marL="268604" marR="169545" indent="-256540">
              <a:lnSpc>
                <a:spcPts val="2700"/>
              </a:lnSpc>
              <a:spcBef>
                <a:spcPts val="2600"/>
              </a:spcBef>
              <a:buClr>
                <a:srgbClr val="2CA1BE"/>
              </a:buClr>
              <a:buSzPct val="68000"/>
              <a:buChar char=""/>
              <a:tabLst>
                <a:tab pos="266700" algn="l"/>
              </a:tabLst>
              <a:defRPr spc="-5" sz="2500">
                <a:latin typeface="Lucida Sans Unicode"/>
                <a:ea typeface="Lucida Sans Unicode"/>
                <a:cs typeface="Lucida Sans Unicode"/>
                <a:sym typeface="Lucida Sans Unicode"/>
              </a:defRPr>
            </a:pPr>
            <a:r>
              <a:t>Americans with </a:t>
            </a:r>
            <a:r>
              <a:rPr spc="-10"/>
              <a:t>Disabilities </a:t>
            </a:r>
            <a:r>
              <a:t>Act (ADA), </a:t>
            </a:r>
            <a:r>
              <a:rPr spc="0"/>
              <a:t>28 CFR </a:t>
            </a:r>
            <a:r>
              <a:t>Part  </a:t>
            </a:r>
            <a:r>
              <a:rPr spc="0"/>
              <a:t>35, </a:t>
            </a:r>
            <a:r>
              <a:t>Title II, Subtitle A</a:t>
            </a:r>
          </a:p>
          <a:p>
            <a:pPr lvl="1" marL="524509" marR="62864" indent="-229234">
              <a:lnSpc>
                <a:spcPts val="2200"/>
              </a:lnSpc>
              <a:spcBef>
                <a:spcPts val="300"/>
              </a:spcBef>
              <a:buClr>
                <a:srgbClr val="2CA1BE"/>
              </a:buClr>
              <a:buSzPct val="100000"/>
              <a:buFont typeface="Arial"/>
              <a:buChar char="•"/>
              <a:tabLst>
                <a:tab pos="520700" algn="l"/>
                <a:tab pos="520700" algn="l"/>
              </a:tabLst>
              <a:defRPr spc="-5" sz="2100">
                <a:latin typeface="Lucida Sans Unicode"/>
                <a:ea typeface="Lucida Sans Unicode"/>
                <a:cs typeface="Lucida Sans Unicode"/>
                <a:sym typeface="Lucida Sans Unicode"/>
              </a:defRPr>
            </a:pPr>
            <a:r>
              <a:t>prohibits discrimination on the basis of disability in all  services, programs </a:t>
            </a:r>
            <a:r>
              <a:rPr spc="0"/>
              <a:t>and activities </a:t>
            </a:r>
            <a:r>
              <a:t>provided </a:t>
            </a:r>
            <a:r>
              <a:rPr spc="0"/>
              <a:t>to the </a:t>
            </a:r>
            <a:r>
              <a:t>public by  State </a:t>
            </a:r>
            <a:r>
              <a:rPr spc="0"/>
              <a:t>and </a:t>
            </a:r>
            <a:r>
              <a:t>local</a:t>
            </a:r>
            <a:r>
              <a:rPr spc="10"/>
              <a:t> </a:t>
            </a:r>
            <a:r>
              <a:t>governments.</a:t>
            </a:r>
          </a:p>
          <a:p>
            <a:pPr marL="268604" marR="1031239" indent="-256540" algn="just">
              <a:lnSpc>
                <a:spcPts val="2700"/>
              </a:lnSpc>
              <a:spcBef>
                <a:spcPts val="2500"/>
              </a:spcBef>
              <a:buClr>
                <a:srgbClr val="2CA1BE"/>
              </a:buClr>
              <a:buSzPct val="68000"/>
              <a:buChar char=""/>
              <a:tabLst>
                <a:tab pos="266700" algn="l"/>
              </a:tabLst>
              <a:defRPr spc="-5" sz="2500">
                <a:latin typeface="Lucida Sans Unicode"/>
                <a:ea typeface="Lucida Sans Unicode"/>
                <a:cs typeface="Lucida Sans Unicode"/>
                <a:sym typeface="Lucida Sans Unicode"/>
              </a:defRPr>
            </a:pPr>
            <a:r>
              <a:t>These Civil Rights </a:t>
            </a:r>
            <a:r>
              <a:rPr spc="-10"/>
              <a:t>laws </a:t>
            </a:r>
            <a:r>
              <a:t>protect persons with  </a:t>
            </a:r>
            <a:r>
              <a:rPr spc="-10"/>
              <a:t>disabilities </a:t>
            </a:r>
            <a:r>
              <a:t>if </a:t>
            </a:r>
            <a:r>
              <a:rPr spc="-10"/>
              <a:t>they are </a:t>
            </a:r>
            <a:r>
              <a:t>potential applicants </a:t>
            </a:r>
            <a:r>
              <a:rPr spc="0"/>
              <a:t>or  </a:t>
            </a:r>
            <a:r>
              <a:t>participants in </a:t>
            </a:r>
            <a:r>
              <a:rPr spc="-10"/>
              <a:t>any </a:t>
            </a:r>
            <a:r>
              <a:t>FNS funded</a:t>
            </a:r>
            <a:r>
              <a:rPr spc="25"/>
              <a:t> </a:t>
            </a:r>
            <a:r>
              <a:t>programs.</a:t>
            </a:r>
          </a:p>
        </p:txBody>
      </p:sp>
      <p:sp>
        <p:nvSpPr>
          <p:cNvPr id="230" name="object 3"/>
          <p:cNvSpPr/>
          <p:nvPr/>
        </p:nvSpPr>
        <p:spPr>
          <a:xfrm>
            <a:off x="1697725" y="609515"/>
            <a:ext cx="5982478" cy="519122"/>
          </a:xfrm>
          <a:prstGeom prst="rect">
            <a:avLst/>
          </a:prstGeom>
          <a:blipFill>
            <a:blip r:embed="rId2"/>
            <a:stretch>
              <a:fillRect/>
            </a:stretch>
          </a:blipFill>
          <a:ln w="12700">
            <a:miter lim="400000"/>
          </a:ln>
        </p:spPr>
        <p:txBody>
          <a:bodyPr lIns="45719" rIns="45719"/>
          <a:lstStyle/>
          <a:p>
            <a:pPr/>
          </a:p>
        </p:txBody>
      </p:sp>
      <p:sp>
        <p:nvSpPr>
          <p:cNvPr id="231"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object 2"/>
          <p:cNvSpPr txBox="1"/>
          <p:nvPr>
            <p:ph type="title"/>
          </p:nvPr>
        </p:nvSpPr>
        <p:spPr>
          <a:xfrm>
            <a:off x="645668" y="1213128"/>
            <a:ext cx="5143501" cy="411481"/>
          </a:xfrm>
          <a:prstGeom prst="rect">
            <a:avLst/>
          </a:prstGeom>
        </p:spPr>
        <p:txBody>
          <a:bodyPr/>
          <a:lstStyle/>
          <a:p>
            <a:pPr indent="12191" defTabSz="877823">
              <a:defRPr spc="-96" sz="2304"/>
            </a:pPr>
            <a:r>
              <a:t>What is the definition of</a:t>
            </a:r>
            <a:r>
              <a:rPr spc="0"/>
              <a:t> </a:t>
            </a:r>
            <a:r>
              <a:rPr sz="2400"/>
              <a:t>disability</a:t>
            </a:r>
            <a:r>
              <a:t>?</a:t>
            </a:r>
          </a:p>
        </p:txBody>
      </p:sp>
      <p:sp>
        <p:nvSpPr>
          <p:cNvPr id="234" name="object 3"/>
          <p:cNvSpPr txBox="1"/>
          <p:nvPr/>
        </p:nvSpPr>
        <p:spPr>
          <a:xfrm>
            <a:off x="645668" y="1807286"/>
            <a:ext cx="8199119" cy="44928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marR="307340" indent="-256540">
              <a:lnSpc>
                <a:spcPct val="80000"/>
              </a:lnSpc>
              <a:spcBef>
                <a:spcPts val="600"/>
              </a:spcBef>
              <a:buClr>
                <a:srgbClr val="2CA1BE"/>
              </a:buClr>
              <a:buSzPct val="66666"/>
              <a:buChar char=""/>
              <a:tabLst>
                <a:tab pos="266700" algn="l"/>
              </a:tabLst>
              <a:defRPr sz="2400">
                <a:latin typeface="Lucida Sans Unicode"/>
                <a:ea typeface="Lucida Sans Unicode"/>
                <a:cs typeface="Lucida Sans Unicode"/>
                <a:sym typeface="Lucida Sans Unicode"/>
              </a:defRPr>
            </a:pPr>
            <a:r>
              <a:t>A </a:t>
            </a:r>
            <a:r>
              <a:rPr spc="-5"/>
              <a:t>person </a:t>
            </a:r>
            <a:r>
              <a:t>who has a </a:t>
            </a:r>
            <a:r>
              <a:rPr spc="-5"/>
              <a:t>physical or </a:t>
            </a:r>
            <a:r>
              <a:t>mental impairment  which </a:t>
            </a:r>
            <a:r>
              <a:rPr spc="-5"/>
              <a:t>substantially limits one or </a:t>
            </a:r>
            <a:r>
              <a:t>more major </a:t>
            </a:r>
            <a:r>
              <a:rPr spc="-5"/>
              <a:t>life  activities, </a:t>
            </a:r>
            <a:r>
              <a:t>has a </a:t>
            </a:r>
            <a:r>
              <a:rPr spc="-5"/>
              <a:t>record of </a:t>
            </a:r>
            <a:r>
              <a:t>such </a:t>
            </a:r>
            <a:r>
              <a:rPr spc="-5"/>
              <a:t>an impairment, or is  regarded as </a:t>
            </a:r>
            <a:r>
              <a:t>having such </a:t>
            </a:r>
            <a:r>
              <a:rPr spc="-5"/>
              <a:t>an</a:t>
            </a:r>
            <a:r>
              <a:rPr spc="30"/>
              <a:t> </a:t>
            </a:r>
            <a:r>
              <a:rPr spc="-5"/>
              <a:t>impairment.</a:t>
            </a:r>
          </a:p>
          <a:p>
            <a:pPr marL="268604" marR="94614" indent="-256540">
              <a:lnSpc>
                <a:spcPct val="80000"/>
              </a:lnSpc>
              <a:spcBef>
                <a:spcPts val="1500"/>
              </a:spcBef>
              <a:buClr>
                <a:srgbClr val="2CA1BE"/>
              </a:buClr>
              <a:buSzPct val="66666"/>
              <a:buChar char=""/>
              <a:tabLst>
                <a:tab pos="266700" algn="l"/>
              </a:tabLst>
              <a:defRPr spc="-5" sz="2400">
                <a:latin typeface="Lucida Sans Unicode"/>
                <a:ea typeface="Lucida Sans Unicode"/>
                <a:cs typeface="Lucida Sans Unicode"/>
                <a:sym typeface="Lucida Sans Unicode"/>
              </a:defRPr>
            </a:pPr>
            <a:r>
              <a:t>Major life activity </a:t>
            </a:r>
            <a:r>
              <a:rPr spc="0"/>
              <a:t>means functions such </a:t>
            </a:r>
            <a:r>
              <a:t>as caring </a:t>
            </a:r>
            <a:r>
              <a:rPr spc="0"/>
              <a:t>for  </a:t>
            </a:r>
            <a:r>
              <a:t>one’s </a:t>
            </a:r>
            <a:r>
              <a:rPr spc="0"/>
              <a:t>self, </a:t>
            </a:r>
            <a:r>
              <a:t>performing </a:t>
            </a:r>
            <a:r>
              <a:rPr spc="0"/>
              <a:t>manual </a:t>
            </a:r>
            <a:r>
              <a:t>tasks, </a:t>
            </a:r>
            <a:r>
              <a:rPr spc="0"/>
              <a:t>walking,  seeing, hearing, </a:t>
            </a:r>
            <a:r>
              <a:t>speaking, breathing, learning and  </a:t>
            </a:r>
            <a:r>
              <a:rPr spc="0"/>
              <a:t>working.</a:t>
            </a:r>
          </a:p>
          <a:p>
            <a:pPr marL="268604" marR="5080" indent="-256540">
              <a:lnSpc>
                <a:spcPct val="80000"/>
              </a:lnSpc>
              <a:spcBef>
                <a:spcPts val="3000"/>
              </a:spcBef>
              <a:buClr>
                <a:srgbClr val="2CA1BE"/>
              </a:buClr>
              <a:buSzPct val="66666"/>
              <a:buChar char=""/>
              <a:tabLst>
                <a:tab pos="266700" algn="l"/>
              </a:tabLst>
              <a:defRPr spc="-5" sz="2400">
                <a:solidFill>
                  <a:srgbClr val="0033CC"/>
                </a:solidFill>
                <a:latin typeface="Lucida Sans Unicode"/>
                <a:ea typeface="Lucida Sans Unicode"/>
                <a:cs typeface="Lucida Sans Unicode"/>
                <a:sym typeface="Lucida Sans Unicode"/>
              </a:defRPr>
            </a:pPr>
            <a:r>
              <a:t>Functions of the </a:t>
            </a:r>
            <a:r>
              <a:rPr spc="0"/>
              <a:t>immune system, normal </a:t>
            </a:r>
            <a:r>
              <a:t>cell </a:t>
            </a:r>
            <a:r>
              <a:rPr spc="0"/>
              <a:t>growth,  digestive, bowel, </a:t>
            </a:r>
            <a:r>
              <a:t>bladder, neurological, brain,  respiratory, circulatory, cardiovascular, endocrine,  and reproductive</a:t>
            </a:r>
            <a:r>
              <a:rPr spc="25"/>
              <a:t> </a:t>
            </a:r>
            <a:r>
              <a:t>functions.</a:t>
            </a:r>
          </a:p>
          <a:p>
            <a:pPr indent="3830954">
              <a:lnSpc>
                <a:spcPts val="2500"/>
              </a:lnSpc>
              <a:defRPr spc="-9" sz="2200">
                <a:solidFill>
                  <a:srgbClr val="0033CC"/>
                </a:solidFill>
                <a:latin typeface="Lucida Sans Unicode"/>
                <a:ea typeface="Lucida Sans Unicode"/>
                <a:cs typeface="Lucida Sans Unicode"/>
                <a:sym typeface="Lucida Sans Unicode"/>
              </a:defRPr>
            </a:pPr>
            <a:r>
              <a:t>(ADA </a:t>
            </a:r>
            <a:r>
              <a:rPr spc="-4"/>
              <a:t>Amendments Act of</a:t>
            </a:r>
            <a:r>
              <a:rPr spc="-15"/>
              <a:t> </a:t>
            </a:r>
            <a:r>
              <a:rPr spc="-4"/>
              <a:t>2008)</a:t>
            </a:r>
          </a:p>
        </p:txBody>
      </p:sp>
      <p:sp>
        <p:nvSpPr>
          <p:cNvPr id="235" name="object 4"/>
          <p:cNvSpPr/>
          <p:nvPr/>
        </p:nvSpPr>
        <p:spPr>
          <a:xfrm>
            <a:off x="1583424" y="571479"/>
            <a:ext cx="5982479" cy="518981"/>
          </a:xfrm>
          <a:prstGeom prst="rect">
            <a:avLst/>
          </a:prstGeom>
          <a:blipFill>
            <a:blip r:embed="rId2"/>
            <a:stretch>
              <a:fillRect/>
            </a:stretch>
          </a:blipFill>
          <a:ln w="12700">
            <a:miter lim="400000"/>
          </a:ln>
        </p:spPr>
        <p:txBody>
          <a:bodyPr lIns="45719" rIns="45719"/>
          <a:lstStyle/>
          <a:p>
            <a:pPr/>
          </a:p>
        </p:txBody>
      </p:sp>
      <p:sp>
        <p:nvSpPr>
          <p:cNvPr id="236" name="object 5"/>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object 2"/>
          <p:cNvSpPr txBox="1"/>
          <p:nvPr/>
        </p:nvSpPr>
        <p:spPr>
          <a:xfrm>
            <a:off x="887982" y="1460372"/>
            <a:ext cx="7520942" cy="47430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marR="405129" indent="-256540">
              <a:lnSpc>
                <a:spcPct val="90000"/>
              </a:lnSpc>
              <a:spcBef>
                <a:spcPts val="400"/>
              </a:spcBef>
              <a:buClr>
                <a:srgbClr val="2CA1BE"/>
              </a:buClr>
              <a:buSzPct val="66666"/>
              <a:buChar char=""/>
              <a:tabLst>
                <a:tab pos="266700" algn="l"/>
              </a:tabLst>
              <a:defRPr spc="-5" sz="2700">
                <a:latin typeface="Lucida Sans Unicode"/>
                <a:ea typeface="Lucida Sans Unicode"/>
                <a:cs typeface="Lucida Sans Unicode"/>
                <a:sym typeface="Lucida Sans Unicode"/>
              </a:defRPr>
            </a:pPr>
            <a:r>
              <a:t>The </a:t>
            </a:r>
            <a:r>
              <a:rPr spc="0"/>
              <a:t>ADA </a:t>
            </a:r>
            <a:r>
              <a:t>requires public entities to</a:t>
            </a:r>
            <a:r>
              <a:rPr spc="-140"/>
              <a:t> </a:t>
            </a:r>
            <a:r>
              <a:rPr spc="0"/>
              <a:t>make  </a:t>
            </a:r>
            <a:r>
              <a:t>“reasonable modifications” in their </a:t>
            </a:r>
            <a:r>
              <a:rPr spc="0"/>
              <a:t>usual  </a:t>
            </a:r>
            <a:r>
              <a:t>ways of doing things </a:t>
            </a:r>
            <a:r>
              <a:rPr spc="0"/>
              <a:t>when necessary</a:t>
            </a:r>
            <a:r>
              <a:rPr spc="-114"/>
              <a:t> </a:t>
            </a:r>
            <a:r>
              <a:t>to</a:t>
            </a:r>
          </a:p>
          <a:p>
            <a:pPr marR="5080" indent="268604" algn="just">
              <a:lnSpc>
                <a:spcPts val="2900"/>
              </a:lnSpc>
              <a:defRPr spc="-5" sz="2700">
                <a:latin typeface="Lucida Sans Unicode"/>
                <a:ea typeface="Lucida Sans Unicode"/>
                <a:cs typeface="Lucida Sans Unicode"/>
                <a:sym typeface="Lucida Sans Unicode"/>
              </a:defRPr>
            </a:pPr>
            <a:r>
              <a:t>accommodate people </a:t>
            </a:r>
            <a:r>
              <a:rPr spc="0"/>
              <a:t>who </a:t>
            </a:r>
            <a:r>
              <a:t>have disabilities.  </a:t>
            </a:r>
            <a:r>
              <a:rPr spc="-10"/>
              <a:t>(e.g. </a:t>
            </a:r>
            <a:r>
              <a:t>provide </a:t>
            </a:r>
            <a:r>
              <a:rPr spc="-10"/>
              <a:t>Braille, </a:t>
            </a:r>
            <a:r>
              <a:t>large print, audio tape,  other auxiliary aids or</a:t>
            </a:r>
            <a:r>
              <a:rPr spc="-70"/>
              <a:t> </a:t>
            </a:r>
            <a:r>
              <a:t>services).</a:t>
            </a:r>
          </a:p>
          <a:p>
            <a:pPr marL="268604" marR="179070" indent="-256540">
              <a:lnSpc>
                <a:spcPct val="90000"/>
              </a:lnSpc>
              <a:spcBef>
                <a:spcPts val="2400"/>
              </a:spcBef>
              <a:buClr>
                <a:srgbClr val="2CA1BE"/>
              </a:buClr>
              <a:buSzPct val="66666"/>
              <a:buChar char=""/>
              <a:tabLst>
                <a:tab pos="266700" algn="l"/>
              </a:tabLst>
              <a:defRPr spc="-5" sz="2700">
                <a:latin typeface="Lucida Sans Unicode"/>
                <a:ea typeface="Lucida Sans Unicode"/>
                <a:cs typeface="Lucida Sans Unicode"/>
                <a:sym typeface="Lucida Sans Unicode"/>
              </a:defRPr>
            </a:pPr>
            <a:r>
              <a:t>Providing qualified </a:t>
            </a:r>
            <a:r>
              <a:rPr spc="0"/>
              <a:t>sign </a:t>
            </a:r>
            <a:r>
              <a:t>language  interpreters </a:t>
            </a:r>
            <a:r>
              <a:rPr spc="0"/>
              <a:t>for </a:t>
            </a:r>
            <a:r>
              <a:t>persons </a:t>
            </a:r>
            <a:r>
              <a:rPr spc="0"/>
              <a:t>with hearing  </a:t>
            </a:r>
            <a:r>
              <a:t>disabilities </a:t>
            </a:r>
            <a:r>
              <a:rPr spc="0"/>
              <a:t>may </a:t>
            </a:r>
            <a:r>
              <a:t>be necessary to effectively  communicate </a:t>
            </a:r>
            <a:r>
              <a:rPr spc="0"/>
              <a:t>with </a:t>
            </a:r>
            <a:r>
              <a:t>these applicants and  participants.</a:t>
            </a:r>
          </a:p>
        </p:txBody>
      </p:sp>
      <p:sp>
        <p:nvSpPr>
          <p:cNvPr id="239" name="object 3"/>
          <p:cNvSpPr/>
          <p:nvPr/>
        </p:nvSpPr>
        <p:spPr>
          <a:xfrm>
            <a:off x="1621524" y="609515"/>
            <a:ext cx="5982479" cy="519122"/>
          </a:xfrm>
          <a:prstGeom prst="rect">
            <a:avLst/>
          </a:prstGeom>
          <a:blipFill>
            <a:blip r:embed="rId2"/>
            <a:stretch>
              <a:fillRect/>
            </a:stretch>
          </a:blipFill>
          <a:ln w="12700">
            <a:miter lim="400000"/>
          </a:ln>
        </p:spPr>
        <p:txBody>
          <a:bodyPr lIns="45719" rIns="45719"/>
          <a:lstStyle/>
          <a:p>
            <a:pPr/>
          </a:p>
        </p:txBody>
      </p:sp>
      <p:sp>
        <p:nvSpPr>
          <p:cNvPr id="240"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object 2"/>
          <p:cNvSpPr txBox="1"/>
          <p:nvPr/>
        </p:nvSpPr>
        <p:spPr>
          <a:xfrm>
            <a:off x="874266" y="2285109"/>
            <a:ext cx="6904992" cy="27420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z="3000">
                <a:latin typeface="Lucida Sans Unicode"/>
                <a:ea typeface="Lucida Sans Unicode"/>
                <a:cs typeface="Lucida Sans Unicode"/>
                <a:sym typeface="Lucida Sans Unicode"/>
              </a:defRPr>
            </a:pPr>
            <a:r>
              <a:t>7 CFR Part </a:t>
            </a:r>
            <a:r>
              <a:rPr spc="-5"/>
              <a:t>16</a:t>
            </a:r>
            <a:r>
              <a:rPr spc="15"/>
              <a:t> </a:t>
            </a:r>
            <a:r>
              <a:rPr spc="-5"/>
              <a:t>notes:</a:t>
            </a:r>
          </a:p>
          <a:p>
            <a:pPr marL="268604" marR="5080" indent="-256540">
              <a:lnSpc>
                <a:spcPct val="80000"/>
              </a:lnSpc>
              <a:spcBef>
                <a:spcPts val="3600"/>
              </a:spcBef>
              <a:buClr>
                <a:srgbClr val="2CA1BE"/>
              </a:buClr>
              <a:buSzPct val="68333"/>
              <a:buChar char=""/>
              <a:tabLst>
                <a:tab pos="266700" algn="l"/>
              </a:tabLst>
              <a:defRPr spc="-5" sz="3000">
                <a:latin typeface="Lucida Sans Unicode"/>
                <a:ea typeface="Lucida Sans Unicode"/>
                <a:cs typeface="Lucida Sans Unicode"/>
                <a:sym typeface="Lucida Sans Unicode"/>
              </a:defRPr>
            </a:pPr>
            <a:r>
              <a:t>Ensures </a:t>
            </a:r>
            <a:r>
              <a:rPr spc="0"/>
              <a:t>a </a:t>
            </a:r>
            <a:r>
              <a:rPr spc="-10"/>
              <a:t>level </a:t>
            </a:r>
            <a:r>
              <a:t>playing field </a:t>
            </a:r>
            <a:r>
              <a:rPr spc="0"/>
              <a:t>for </a:t>
            </a:r>
            <a:r>
              <a:t>the  participation </a:t>
            </a:r>
            <a:r>
              <a:rPr spc="5"/>
              <a:t>of </a:t>
            </a:r>
            <a:r>
              <a:t>faith-based  organizations and </a:t>
            </a:r>
            <a:r>
              <a:rPr spc="0"/>
              <a:t>other </a:t>
            </a:r>
            <a:r>
              <a:t>community  organizations in </a:t>
            </a:r>
            <a:r>
              <a:rPr spc="0"/>
              <a:t>USDA</a:t>
            </a:r>
            <a:r>
              <a:rPr spc="-30"/>
              <a:t> </a:t>
            </a:r>
            <a:r>
              <a:rPr spc="-10"/>
              <a:t>programs.</a:t>
            </a:r>
          </a:p>
        </p:txBody>
      </p:sp>
      <p:sp>
        <p:nvSpPr>
          <p:cNvPr id="243" name="object 3"/>
          <p:cNvSpPr/>
          <p:nvPr/>
        </p:nvSpPr>
        <p:spPr>
          <a:xfrm>
            <a:off x="714752" y="489193"/>
            <a:ext cx="7725924" cy="1140743"/>
          </a:xfrm>
          <a:prstGeom prst="rect">
            <a:avLst/>
          </a:prstGeom>
          <a:blipFill>
            <a:blip r:embed="rId2"/>
            <a:stretch>
              <a:fillRect/>
            </a:stretch>
          </a:blipFill>
          <a:ln w="12700">
            <a:miter lim="400000"/>
          </a:ln>
        </p:spPr>
        <p:txBody>
          <a:bodyPr lIns="45719" rIns="45719"/>
          <a:lstStyle/>
          <a:p>
            <a:pPr/>
          </a:p>
        </p:txBody>
      </p:sp>
      <p:sp>
        <p:nvSpPr>
          <p:cNvPr id="244"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object 2"/>
          <p:cNvSpPr/>
          <p:nvPr/>
        </p:nvSpPr>
        <p:spPr>
          <a:xfrm>
            <a:off x="2078722" y="495215"/>
            <a:ext cx="4976648" cy="519122"/>
          </a:xfrm>
          <a:prstGeom prst="rect">
            <a:avLst/>
          </a:prstGeom>
          <a:blipFill>
            <a:blip r:embed="rId2"/>
            <a:stretch>
              <a:fillRect/>
            </a:stretch>
          </a:blipFill>
          <a:ln w="12700">
            <a:miter lim="400000"/>
          </a:ln>
        </p:spPr>
        <p:txBody>
          <a:bodyPr lIns="45719" rIns="45719"/>
          <a:lstStyle/>
          <a:p>
            <a:pPr/>
          </a:p>
        </p:txBody>
      </p:sp>
      <p:sp>
        <p:nvSpPr>
          <p:cNvPr id="247" name="object 3"/>
          <p:cNvSpPr txBox="1"/>
          <p:nvPr/>
        </p:nvSpPr>
        <p:spPr>
          <a:xfrm>
            <a:off x="1179372" y="1292605"/>
            <a:ext cx="7239001" cy="46144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marR="311784" indent="-256540">
              <a:spcBef>
                <a:spcPts val="100"/>
              </a:spcBef>
              <a:buClr>
                <a:srgbClr val="2CA1BE"/>
              </a:buClr>
              <a:buSzPct val="66666"/>
              <a:buChar char=""/>
              <a:tabLst>
                <a:tab pos="266700" algn="l"/>
              </a:tabLst>
              <a:defRPr sz="2700">
                <a:latin typeface="Lucida Sans Unicode"/>
                <a:ea typeface="Lucida Sans Unicode"/>
                <a:cs typeface="Lucida Sans Unicode"/>
                <a:sym typeface="Lucida Sans Unicode"/>
              </a:defRPr>
            </a:pPr>
            <a:r>
              <a:t>Examine </a:t>
            </a:r>
            <a:r>
              <a:rPr spc="-5"/>
              <a:t>the </a:t>
            </a:r>
            <a:r>
              <a:rPr spc="-10"/>
              <a:t>activities </a:t>
            </a:r>
            <a:r>
              <a:rPr spc="-5"/>
              <a:t>of State agencies,  </a:t>
            </a:r>
            <a:r>
              <a:t>CACFP sponsors, </a:t>
            </a:r>
            <a:r>
              <a:rPr spc="-5"/>
              <a:t>and </a:t>
            </a:r>
            <a:r>
              <a:t>sub </a:t>
            </a:r>
            <a:r>
              <a:rPr spc="-5"/>
              <a:t>recipients to  determine </a:t>
            </a:r>
            <a:r>
              <a:t>Civil </a:t>
            </a:r>
            <a:r>
              <a:rPr spc="-5"/>
              <a:t>Rights</a:t>
            </a:r>
            <a:r>
              <a:rPr spc="-60"/>
              <a:t> </a:t>
            </a:r>
            <a:r>
              <a:rPr spc="-5"/>
              <a:t>compliance;</a:t>
            </a:r>
          </a:p>
          <a:p>
            <a:pPr>
              <a:buClr>
                <a:srgbClr val="2CA1BE"/>
              </a:buClr>
              <a:buSzPct val="100000"/>
              <a:buChar char=""/>
              <a:defRPr sz="2500">
                <a:latin typeface="Lucida Sans Unicode"/>
                <a:ea typeface="Lucida Sans Unicode"/>
                <a:cs typeface="Lucida Sans Unicode"/>
                <a:sym typeface="Lucida Sans Unicode"/>
              </a:defRPr>
            </a:pPr>
          </a:p>
          <a:p>
            <a:pPr marL="268604" marR="113664" indent="-256540">
              <a:lnSpc>
                <a:spcPts val="2900"/>
              </a:lnSpc>
              <a:buClr>
                <a:srgbClr val="2CA1BE"/>
              </a:buClr>
              <a:buSzPct val="66666"/>
              <a:buChar char=""/>
              <a:tabLst>
                <a:tab pos="266700" algn="l"/>
              </a:tabLst>
              <a:defRPr spc="-5" sz="2700">
                <a:latin typeface="Lucida Sans Unicode"/>
                <a:ea typeface="Lucida Sans Unicode"/>
                <a:cs typeface="Lucida Sans Unicode"/>
                <a:sym typeface="Lucida Sans Unicode"/>
              </a:defRPr>
            </a:pPr>
            <a:r>
              <a:t>FNS </a:t>
            </a:r>
            <a:r>
              <a:rPr spc="0"/>
              <a:t>Civil </a:t>
            </a:r>
            <a:r>
              <a:t>Rights and Program staff </a:t>
            </a:r>
            <a:r>
              <a:rPr spc="-10"/>
              <a:t>review  </a:t>
            </a:r>
            <a:r>
              <a:t>State</a:t>
            </a:r>
            <a:r>
              <a:rPr spc="-10"/>
              <a:t> agencies.</a:t>
            </a:r>
          </a:p>
          <a:p>
            <a:pPr marL="283844" marR="5080" indent="249554">
              <a:lnSpc>
                <a:spcPts val="2500"/>
              </a:lnSpc>
              <a:spcBef>
                <a:spcPts val="400"/>
              </a:spcBef>
              <a:defRPr sz="2400">
                <a:latin typeface="Lucida Sans Unicode"/>
                <a:ea typeface="Lucida Sans Unicode"/>
                <a:cs typeface="Lucida Sans Unicode"/>
                <a:sym typeface="Lucida Sans Unicode"/>
              </a:defRPr>
            </a:pPr>
            <a:r>
              <a:t>- </a:t>
            </a:r>
            <a:r>
              <a:rPr spc="-5"/>
              <a:t>FNS </a:t>
            </a:r>
            <a:r>
              <a:t>staff </a:t>
            </a:r>
            <a:r>
              <a:rPr spc="-5"/>
              <a:t>and State </a:t>
            </a:r>
            <a:r>
              <a:rPr spc="-10"/>
              <a:t>agencies </a:t>
            </a:r>
            <a:r>
              <a:rPr spc="-5"/>
              <a:t>review CACFP  </a:t>
            </a:r>
            <a:r>
              <a:t>sponsors. </a:t>
            </a:r>
            <a:r>
              <a:rPr spc="-5"/>
              <a:t>CACFP </a:t>
            </a:r>
            <a:r>
              <a:t>sponsors </a:t>
            </a:r>
            <a:r>
              <a:rPr spc="-5"/>
              <a:t>review their </a:t>
            </a:r>
            <a:r>
              <a:t>sub  </a:t>
            </a:r>
            <a:r>
              <a:rPr spc="-5"/>
              <a:t>recipients.</a:t>
            </a:r>
          </a:p>
          <a:p>
            <a:pPr marL="268604" marR="85725" indent="-256540">
              <a:lnSpc>
                <a:spcPts val="2900"/>
              </a:lnSpc>
              <a:spcBef>
                <a:spcPts val="2600"/>
              </a:spcBef>
              <a:buClr>
                <a:srgbClr val="2CA1BE"/>
              </a:buClr>
              <a:buSzPct val="66666"/>
              <a:buChar char=""/>
              <a:tabLst>
                <a:tab pos="266700" algn="l"/>
              </a:tabLst>
              <a:defRPr spc="-5" sz="2700">
                <a:latin typeface="Lucida Sans Unicode"/>
                <a:ea typeface="Lucida Sans Unicode"/>
                <a:cs typeface="Lucida Sans Unicode"/>
                <a:sym typeface="Lucida Sans Unicode"/>
              </a:defRPr>
            </a:pPr>
            <a:r>
              <a:t>Significant findings </a:t>
            </a:r>
            <a:r>
              <a:rPr spc="0"/>
              <a:t>must </a:t>
            </a:r>
            <a:r>
              <a:t>be provided in  writing to </a:t>
            </a:r>
            <a:r>
              <a:rPr spc="0"/>
              <a:t>the </a:t>
            </a:r>
            <a:r>
              <a:t>reviewed entity and to</a:t>
            </a:r>
            <a:r>
              <a:rPr spc="-75"/>
              <a:t> </a:t>
            </a:r>
            <a:r>
              <a:t>FNS.</a:t>
            </a:r>
          </a:p>
        </p:txBody>
      </p:sp>
      <p:sp>
        <p:nvSpPr>
          <p:cNvPr id="248"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object 2"/>
          <p:cNvSpPr/>
          <p:nvPr/>
        </p:nvSpPr>
        <p:spPr>
          <a:xfrm>
            <a:off x="2078722" y="579036"/>
            <a:ext cx="4976648" cy="519121"/>
          </a:xfrm>
          <a:prstGeom prst="rect">
            <a:avLst/>
          </a:prstGeom>
          <a:blipFill>
            <a:blip r:embed="rId2"/>
            <a:stretch>
              <a:fillRect/>
            </a:stretch>
          </a:blipFill>
          <a:ln w="12700">
            <a:miter lim="400000"/>
          </a:ln>
        </p:spPr>
        <p:txBody>
          <a:bodyPr lIns="45719" rIns="45719"/>
          <a:lstStyle/>
          <a:p>
            <a:pPr/>
          </a:p>
        </p:txBody>
      </p:sp>
      <p:sp>
        <p:nvSpPr>
          <p:cNvPr id="251" name="object 3"/>
          <p:cNvSpPr txBox="1"/>
          <p:nvPr>
            <p:ph type="title"/>
          </p:nvPr>
        </p:nvSpPr>
        <p:spPr>
          <a:xfrm>
            <a:off x="556385" y="1596592"/>
            <a:ext cx="8031228" cy="1604646"/>
          </a:xfrm>
          <a:prstGeom prst="rect">
            <a:avLst/>
          </a:prstGeom>
        </p:spPr>
        <p:txBody>
          <a:bodyPr/>
          <a:lstStyle>
            <a:lvl1pPr marR="5080" indent="254000">
              <a:spcBef>
                <a:spcPts val="100"/>
              </a:spcBef>
              <a:defRPr spc="-100"/>
            </a:lvl1pPr>
          </a:lstStyle>
          <a:p>
            <a:pPr/>
            <a:r>
              <a:t>There are three types of compliance  reviews:</a:t>
            </a:r>
          </a:p>
        </p:txBody>
      </p:sp>
      <p:sp>
        <p:nvSpPr>
          <p:cNvPr id="252" name="object 5"/>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
        <p:nvSpPr>
          <p:cNvPr id="253" name="object 4"/>
          <p:cNvSpPr txBox="1"/>
          <p:nvPr/>
        </p:nvSpPr>
        <p:spPr>
          <a:xfrm>
            <a:off x="1145844" y="2907537"/>
            <a:ext cx="5997576" cy="23740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469265" indent="-457200">
              <a:spcBef>
                <a:spcPts val="100"/>
              </a:spcBef>
              <a:buClr>
                <a:srgbClr val="2CA1BE"/>
              </a:buClr>
              <a:buSzPct val="100000"/>
              <a:buChar char="▪"/>
              <a:tabLst>
                <a:tab pos="469900" algn="l"/>
              </a:tabLst>
              <a:defRPr sz="2600">
                <a:latin typeface="Lucida Sans Unicode"/>
                <a:ea typeface="Lucida Sans Unicode"/>
                <a:cs typeface="Lucida Sans Unicode"/>
                <a:sym typeface="Lucida Sans Unicode"/>
              </a:defRPr>
            </a:pPr>
            <a:r>
              <a:t>Pre-Award Compliance</a:t>
            </a:r>
            <a:r>
              <a:rPr spc="-85"/>
              <a:t> </a:t>
            </a:r>
            <a:r>
              <a:rPr spc="-5"/>
              <a:t>Reviews</a:t>
            </a:r>
          </a:p>
          <a:p>
            <a:pPr marL="469265" marR="5080" indent="-457200">
              <a:spcBef>
                <a:spcPts val="2400"/>
              </a:spcBef>
              <a:buClr>
                <a:srgbClr val="2CA1BE"/>
              </a:buClr>
              <a:buSzPct val="100000"/>
              <a:buChar char="▪"/>
              <a:tabLst>
                <a:tab pos="469900" algn="l"/>
                <a:tab pos="1892300" algn="l"/>
              </a:tabLst>
              <a:defRPr spc="-5" sz="2600">
                <a:latin typeface="Lucida Sans Unicode"/>
                <a:ea typeface="Lucida Sans Unicode"/>
                <a:cs typeface="Lucida Sans Unicode"/>
                <a:sym typeface="Lucida Sans Unicode"/>
              </a:defRPr>
            </a:pPr>
            <a:r>
              <a:t>Routine	</a:t>
            </a:r>
            <a:r>
              <a:rPr spc="0"/>
              <a:t>(Post-Award)</a:t>
            </a:r>
            <a:r>
              <a:rPr spc="-75"/>
              <a:t> </a:t>
            </a:r>
            <a:r>
              <a:rPr spc="0"/>
              <a:t>Compliance  </a:t>
            </a:r>
            <a:r>
              <a:t>Reviews</a:t>
            </a:r>
          </a:p>
          <a:p>
            <a:pPr marL="469265" indent="-457200">
              <a:spcBef>
                <a:spcPts val="2400"/>
              </a:spcBef>
              <a:buClr>
                <a:srgbClr val="2CA1BE"/>
              </a:buClr>
              <a:buSzPct val="100000"/>
              <a:buChar char="▪"/>
              <a:tabLst>
                <a:tab pos="469900" algn="l"/>
              </a:tabLst>
              <a:defRPr sz="2600">
                <a:latin typeface="Lucida Sans Unicode"/>
                <a:ea typeface="Lucida Sans Unicode"/>
                <a:cs typeface="Lucida Sans Unicode"/>
                <a:sym typeface="Lucida Sans Unicode"/>
              </a:defRPr>
            </a:pPr>
            <a:r>
              <a:t>Special Compliance</a:t>
            </a:r>
            <a:r>
              <a:rPr spc="-55"/>
              <a:t> </a:t>
            </a:r>
            <a:r>
              <a:rPr spc="-5"/>
              <a:t>Reviews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object 2"/>
          <p:cNvSpPr txBox="1"/>
          <p:nvPr/>
        </p:nvSpPr>
        <p:spPr>
          <a:xfrm>
            <a:off x="874266" y="2479420"/>
            <a:ext cx="7401561" cy="177541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marR="5080" indent="-256540">
              <a:lnSpc>
                <a:spcPct val="90000"/>
              </a:lnSpc>
              <a:spcBef>
                <a:spcPts val="400"/>
              </a:spcBef>
              <a:buClr>
                <a:srgbClr val="2CA1BE"/>
              </a:buClr>
              <a:buSzPct val="67857"/>
              <a:buChar char="▪"/>
              <a:tabLst>
                <a:tab pos="266700" algn="l"/>
              </a:tabLst>
              <a:defRPr spc="-10" sz="2800">
                <a:latin typeface="Lucida Sans Unicode"/>
                <a:ea typeface="Lucida Sans Unicode"/>
                <a:cs typeface="Lucida Sans Unicode"/>
                <a:sym typeface="Lucida Sans Unicode"/>
              </a:defRPr>
            </a:pPr>
            <a:r>
              <a:t>State agencies, </a:t>
            </a:r>
            <a:r>
              <a:rPr spc="-5"/>
              <a:t>CACFP sponsors, or </a:t>
            </a:r>
            <a:r>
              <a:t>other  </a:t>
            </a:r>
            <a:r>
              <a:rPr spc="-5"/>
              <a:t>sub </a:t>
            </a:r>
            <a:r>
              <a:t>recipients </a:t>
            </a:r>
            <a:r>
              <a:rPr spc="-5"/>
              <a:t>must be in </a:t>
            </a:r>
            <a:r>
              <a:t>compliance  </a:t>
            </a:r>
            <a:r>
              <a:rPr spc="-5"/>
              <a:t>with Civil Rights </a:t>
            </a:r>
            <a:r>
              <a:t>requirements </a:t>
            </a:r>
            <a:r>
              <a:rPr spc="-5" u="sng">
                <a:uFill>
                  <a:solidFill>
                    <a:srgbClr val="000000"/>
                  </a:solidFill>
                </a:uFill>
              </a:rPr>
              <a:t>prior </a:t>
            </a:r>
            <a:r>
              <a:rPr u="sng">
                <a:uFill>
                  <a:solidFill>
                    <a:srgbClr val="000000"/>
                  </a:solidFill>
                </a:uFill>
              </a:rPr>
              <a:t>to  </a:t>
            </a:r>
            <a:r>
              <a:rPr spc="-5" u="sng">
                <a:uFill>
                  <a:solidFill>
                    <a:srgbClr val="000000"/>
                  </a:solidFill>
                </a:uFill>
              </a:rPr>
              <a:t>approval</a:t>
            </a:r>
            <a:r>
              <a:rPr spc="-5"/>
              <a:t> for Federal financial</a:t>
            </a:r>
            <a:r>
              <a:rPr spc="60"/>
              <a:t> </a:t>
            </a:r>
            <a:r>
              <a:t>assistance.</a:t>
            </a:r>
          </a:p>
        </p:txBody>
      </p:sp>
      <p:sp>
        <p:nvSpPr>
          <p:cNvPr id="256" name="object 3"/>
          <p:cNvSpPr/>
          <p:nvPr/>
        </p:nvSpPr>
        <p:spPr>
          <a:xfrm>
            <a:off x="1523988" y="571478"/>
            <a:ext cx="6096783" cy="1128585"/>
          </a:xfrm>
          <a:prstGeom prst="rect">
            <a:avLst/>
          </a:prstGeom>
          <a:blipFill>
            <a:blip r:embed="rId2"/>
            <a:stretch>
              <a:fillRect/>
            </a:stretch>
          </a:blipFill>
          <a:ln w="12700">
            <a:miter lim="400000"/>
          </a:ln>
        </p:spPr>
        <p:txBody>
          <a:bodyPr lIns="45719" rIns="45719"/>
          <a:lstStyle/>
          <a:p>
            <a:pPr/>
          </a:p>
        </p:txBody>
      </p:sp>
      <p:sp>
        <p:nvSpPr>
          <p:cNvPr id="257"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object 2"/>
          <p:cNvSpPr txBox="1"/>
          <p:nvPr>
            <p:ph type="title"/>
          </p:nvPr>
        </p:nvSpPr>
        <p:spPr>
          <a:xfrm>
            <a:off x="459739" y="1476502"/>
            <a:ext cx="2569847" cy="436881"/>
          </a:xfrm>
          <a:prstGeom prst="rect">
            <a:avLst/>
          </a:prstGeom>
        </p:spPr>
        <p:txBody>
          <a:bodyPr/>
          <a:lstStyle>
            <a:lvl1pPr indent="12191" defTabSz="877823">
              <a:defRPr spc="-96" sz="2592"/>
            </a:lvl1pPr>
          </a:lstStyle>
          <a:p>
            <a:pPr/>
            <a:r>
              <a:t>Areas of review</a:t>
            </a:r>
          </a:p>
        </p:txBody>
      </p:sp>
      <p:sp>
        <p:nvSpPr>
          <p:cNvPr id="260" name="object 3"/>
          <p:cNvSpPr txBox="1"/>
          <p:nvPr/>
        </p:nvSpPr>
        <p:spPr>
          <a:xfrm>
            <a:off x="840738" y="2057424"/>
            <a:ext cx="6823076" cy="372234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55600" indent="-343535">
              <a:spcBef>
                <a:spcPts val="400"/>
              </a:spcBef>
              <a:buClr>
                <a:srgbClr val="2CA1BE"/>
              </a:buClr>
              <a:buSzPct val="100000"/>
              <a:buChar char="➢"/>
              <a:tabLst>
                <a:tab pos="355600" algn="l"/>
              </a:tabLst>
              <a:defRPr spc="-4" sz="2200">
                <a:latin typeface="Lucida Sans Unicode"/>
                <a:ea typeface="Lucida Sans Unicode"/>
                <a:cs typeface="Lucida Sans Unicode"/>
                <a:sym typeface="Lucida Sans Unicode"/>
              </a:defRPr>
            </a:pPr>
            <a:r>
              <a:t>Assurances</a:t>
            </a:r>
          </a:p>
          <a:p>
            <a:pPr marL="355600" indent="-343535">
              <a:spcBef>
                <a:spcPts val="300"/>
              </a:spcBef>
              <a:buClr>
                <a:srgbClr val="2CA1BE"/>
              </a:buClr>
              <a:buSzPct val="100000"/>
              <a:buChar char="➢"/>
              <a:tabLst>
                <a:tab pos="355600" algn="l"/>
              </a:tabLst>
              <a:defRPr spc="-4" sz="2200">
                <a:latin typeface="Lucida Sans Unicode"/>
                <a:ea typeface="Lucida Sans Unicode"/>
                <a:cs typeface="Lucida Sans Unicode"/>
                <a:sym typeface="Lucida Sans Unicode"/>
              </a:defRPr>
            </a:pPr>
            <a:r>
              <a:t>Public</a:t>
            </a:r>
            <a:r>
              <a:rPr spc="4"/>
              <a:t> </a:t>
            </a:r>
            <a:r>
              <a:rPr spc="-9"/>
              <a:t>Notification</a:t>
            </a:r>
          </a:p>
          <a:p>
            <a:pPr marL="355600" indent="-343535">
              <a:spcBef>
                <a:spcPts val="300"/>
              </a:spcBef>
              <a:buClr>
                <a:srgbClr val="2CA1BE"/>
              </a:buClr>
              <a:buSzPct val="100000"/>
              <a:buChar char="➢"/>
              <a:tabLst>
                <a:tab pos="355600" algn="l"/>
              </a:tabLst>
              <a:defRPr spc="-9" sz="2200">
                <a:latin typeface="Lucida Sans Unicode"/>
                <a:ea typeface="Lucida Sans Unicode"/>
                <a:cs typeface="Lucida Sans Unicode"/>
                <a:sym typeface="Lucida Sans Unicode"/>
              </a:defRPr>
            </a:pPr>
            <a:r>
              <a:t>Racial </a:t>
            </a:r>
            <a:r>
              <a:rPr spc="-4"/>
              <a:t>and Ethnic </a:t>
            </a:r>
            <a:r>
              <a:t>Data </a:t>
            </a:r>
            <a:r>
              <a:rPr spc="-4"/>
              <a:t>Collection </a:t>
            </a:r>
            <a:r>
              <a:t>and</a:t>
            </a:r>
            <a:r>
              <a:rPr spc="75"/>
              <a:t> </a:t>
            </a:r>
            <a:r>
              <a:t>Reporting</a:t>
            </a:r>
          </a:p>
          <a:p>
            <a:pPr marL="355600" indent="-343535">
              <a:spcBef>
                <a:spcPts val="300"/>
              </a:spcBef>
              <a:buClr>
                <a:srgbClr val="2CA1BE"/>
              </a:buClr>
              <a:buSzPct val="100000"/>
              <a:buChar char="➢"/>
              <a:tabLst>
                <a:tab pos="355600" algn="l"/>
              </a:tabLst>
              <a:defRPr spc="-4" sz="2200">
                <a:latin typeface="Lucida Sans Unicode"/>
                <a:ea typeface="Lucida Sans Unicode"/>
                <a:cs typeface="Lucida Sans Unicode"/>
                <a:sym typeface="Lucida Sans Unicode"/>
              </a:defRPr>
            </a:pPr>
            <a:r>
              <a:t>Civil </a:t>
            </a:r>
            <a:r>
              <a:rPr spc="-9"/>
              <a:t>Rights</a:t>
            </a:r>
            <a:r>
              <a:rPr spc="9"/>
              <a:t> </a:t>
            </a:r>
            <a:r>
              <a:t>Complaints</a:t>
            </a:r>
          </a:p>
          <a:p>
            <a:pPr marL="355600" indent="-343535">
              <a:spcBef>
                <a:spcPts val="300"/>
              </a:spcBef>
              <a:buClr>
                <a:srgbClr val="2CA1BE"/>
              </a:buClr>
              <a:buSzPct val="100000"/>
              <a:buChar char="➢"/>
              <a:tabLst>
                <a:tab pos="355600" algn="l"/>
              </a:tabLst>
              <a:defRPr spc="-4" sz="2200">
                <a:latin typeface="Lucida Sans Unicode"/>
                <a:ea typeface="Lucida Sans Unicode"/>
                <a:cs typeface="Lucida Sans Unicode"/>
                <a:sym typeface="Lucida Sans Unicode"/>
              </a:defRPr>
            </a:pPr>
            <a:r>
              <a:t>Compliance</a:t>
            </a:r>
            <a:r>
              <a:rPr spc="4"/>
              <a:t> </a:t>
            </a:r>
            <a:r>
              <a:rPr spc="-9"/>
              <a:t>Reviews</a:t>
            </a:r>
          </a:p>
          <a:p>
            <a:pPr marL="355600" indent="-343535">
              <a:spcBef>
                <a:spcPts val="300"/>
              </a:spcBef>
              <a:buClr>
                <a:srgbClr val="2CA1BE"/>
              </a:buClr>
              <a:buSzPct val="100000"/>
              <a:buChar char="➢"/>
              <a:tabLst>
                <a:tab pos="355600" algn="l"/>
              </a:tabLst>
              <a:defRPr spc="-9" sz="2200">
                <a:latin typeface="Lucida Sans Unicode"/>
                <a:ea typeface="Lucida Sans Unicode"/>
                <a:cs typeface="Lucida Sans Unicode"/>
                <a:sym typeface="Lucida Sans Unicode"/>
              </a:defRPr>
            </a:pPr>
            <a:r>
              <a:t>Resolution </a:t>
            </a:r>
            <a:r>
              <a:rPr spc="-4"/>
              <a:t>of</a:t>
            </a:r>
            <a:r>
              <a:rPr spc="15"/>
              <a:t> </a:t>
            </a:r>
            <a:r>
              <a:t>Noncompliance</a:t>
            </a:r>
          </a:p>
          <a:p>
            <a:pPr marL="355600" indent="-343535">
              <a:spcBef>
                <a:spcPts val="300"/>
              </a:spcBef>
              <a:buClr>
                <a:srgbClr val="2CA1BE"/>
              </a:buClr>
              <a:buSzPct val="100000"/>
              <a:buChar char="➢"/>
              <a:tabLst>
                <a:tab pos="355600" algn="l"/>
              </a:tabLst>
              <a:defRPr spc="-4" sz="2200">
                <a:latin typeface="Lucida Sans Unicode"/>
                <a:ea typeface="Lucida Sans Unicode"/>
                <a:cs typeface="Lucida Sans Unicode"/>
                <a:sym typeface="Lucida Sans Unicode"/>
              </a:defRPr>
            </a:pPr>
            <a:r>
              <a:t>Civil </a:t>
            </a:r>
            <a:r>
              <a:rPr spc="-9"/>
              <a:t>Rights</a:t>
            </a:r>
            <a:r>
              <a:rPr spc="9"/>
              <a:t> </a:t>
            </a:r>
            <a:r>
              <a:t>Training</a:t>
            </a:r>
          </a:p>
          <a:p>
            <a:pPr marL="355600" indent="-343535">
              <a:spcBef>
                <a:spcPts val="300"/>
              </a:spcBef>
              <a:buClr>
                <a:srgbClr val="2CA1BE"/>
              </a:buClr>
              <a:buSzPct val="100000"/>
              <a:buChar char="➢"/>
              <a:tabLst>
                <a:tab pos="355600" algn="l"/>
              </a:tabLst>
              <a:defRPr spc="-9" sz="2200">
                <a:latin typeface="Lucida Sans Unicode"/>
                <a:ea typeface="Lucida Sans Unicode"/>
                <a:cs typeface="Lucida Sans Unicode"/>
                <a:sym typeface="Lucida Sans Unicode"/>
              </a:defRPr>
            </a:pPr>
            <a:r>
              <a:t>Disability</a:t>
            </a:r>
            <a:r>
              <a:rPr spc="25"/>
              <a:t> </a:t>
            </a:r>
            <a:r>
              <a:rPr spc="-4"/>
              <a:t>Compliance</a:t>
            </a:r>
          </a:p>
          <a:p>
            <a:pPr marL="355600" indent="-343535">
              <a:spcBef>
                <a:spcPts val="300"/>
              </a:spcBef>
              <a:buClr>
                <a:srgbClr val="2CA1BE"/>
              </a:buClr>
              <a:buSzPct val="100000"/>
              <a:buChar char="➢"/>
              <a:tabLst>
                <a:tab pos="355600" algn="l"/>
              </a:tabLst>
              <a:defRPr spc="-4" sz="2200">
                <a:latin typeface="Lucida Sans Unicode"/>
                <a:ea typeface="Lucida Sans Unicode"/>
                <a:cs typeface="Lucida Sans Unicode"/>
                <a:sym typeface="Lucida Sans Unicode"/>
              </a:defRPr>
            </a:pPr>
            <a:r>
              <a:t>Limited English</a:t>
            </a:r>
            <a:r>
              <a:rPr spc="25"/>
              <a:t> </a:t>
            </a:r>
            <a:r>
              <a:t>Proficiency</a:t>
            </a:r>
          </a:p>
        </p:txBody>
      </p:sp>
      <p:sp>
        <p:nvSpPr>
          <p:cNvPr id="261" name="object 4"/>
          <p:cNvSpPr/>
          <p:nvPr/>
        </p:nvSpPr>
        <p:spPr>
          <a:xfrm>
            <a:off x="2328659" y="333745"/>
            <a:ext cx="4406669" cy="976154"/>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object 2"/>
          <p:cNvSpPr txBox="1"/>
          <p:nvPr/>
        </p:nvSpPr>
        <p:spPr>
          <a:xfrm>
            <a:off x="645667" y="1343558"/>
            <a:ext cx="7898132" cy="43811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indent="-256540">
              <a:spcBef>
                <a:spcPts val="1500"/>
              </a:spcBef>
              <a:buClr>
                <a:srgbClr val="2CA1BE"/>
              </a:buClr>
              <a:buSzPct val="68000"/>
              <a:buChar char=""/>
              <a:tabLst>
                <a:tab pos="266700" algn="l"/>
              </a:tabLst>
              <a:defRPr spc="-10" sz="2500">
                <a:latin typeface="Lucida Sans Unicode"/>
                <a:ea typeface="Lucida Sans Unicode"/>
                <a:cs typeface="Lucida Sans Unicode"/>
                <a:sym typeface="Lucida Sans Unicode"/>
              </a:defRPr>
            </a:pPr>
            <a:r>
              <a:t>May </a:t>
            </a:r>
            <a:r>
              <a:rPr spc="-5"/>
              <a:t>be scheduled </a:t>
            </a:r>
            <a:r>
              <a:rPr spc="0"/>
              <a:t>or </a:t>
            </a:r>
            <a:r>
              <a:rPr spc="-5"/>
              <a:t>unscheduled;</a:t>
            </a:r>
          </a:p>
          <a:p>
            <a:pPr marL="268604" marR="1930400" indent="-256540">
              <a:lnSpc>
                <a:spcPts val="2700"/>
              </a:lnSpc>
              <a:spcBef>
                <a:spcPts val="1800"/>
              </a:spcBef>
              <a:buClr>
                <a:srgbClr val="2CA1BE"/>
              </a:buClr>
              <a:buSzPct val="68000"/>
              <a:buChar char=""/>
              <a:tabLst>
                <a:tab pos="266700" algn="l"/>
              </a:tabLst>
              <a:defRPr sz="2500">
                <a:latin typeface="Lucida Sans Unicode"/>
                <a:ea typeface="Lucida Sans Unicode"/>
                <a:cs typeface="Lucida Sans Unicode"/>
                <a:sym typeface="Lucida Sans Unicode"/>
              </a:defRPr>
            </a:pPr>
            <a:r>
              <a:t>To </a:t>
            </a:r>
            <a:r>
              <a:rPr spc="-10"/>
              <a:t>follow-up </a:t>
            </a:r>
            <a:r>
              <a:rPr spc="-5"/>
              <a:t>on previous findings </a:t>
            </a:r>
            <a:r>
              <a:rPr spc="-10"/>
              <a:t>of  </a:t>
            </a:r>
            <a:r>
              <a:rPr spc="-5"/>
              <a:t>noncompliance;</a:t>
            </a:r>
          </a:p>
          <a:p>
            <a:pPr marL="268604" marR="5080" indent="-256540">
              <a:lnSpc>
                <a:spcPts val="2700"/>
              </a:lnSpc>
              <a:spcBef>
                <a:spcPts val="1700"/>
              </a:spcBef>
              <a:buClr>
                <a:srgbClr val="2CA1BE"/>
              </a:buClr>
              <a:buSzPct val="68000"/>
              <a:buChar char=""/>
              <a:tabLst>
                <a:tab pos="266700" algn="l"/>
              </a:tabLst>
              <a:defRPr sz="2500">
                <a:latin typeface="Lucida Sans Unicode"/>
                <a:ea typeface="Lucida Sans Unicode"/>
                <a:cs typeface="Lucida Sans Unicode"/>
                <a:sym typeface="Lucida Sans Unicode"/>
              </a:defRPr>
            </a:pPr>
            <a:r>
              <a:t>To </a:t>
            </a:r>
            <a:r>
              <a:rPr spc="-10"/>
              <a:t>investigate </a:t>
            </a:r>
            <a:r>
              <a:rPr spc="-5"/>
              <a:t>reports </a:t>
            </a:r>
            <a:r>
              <a:t>of </a:t>
            </a:r>
            <a:r>
              <a:rPr spc="-5"/>
              <a:t>noncompliance </a:t>
            </a:r>
            <a:r>
              <a:t>by </a:t>
            </a:r>
            <a:r>
              <a:rPr spc="-5"/>
              <a:t>other  agencies, media, or grassroots</a:t>
            </a:r>
            <a:r>
              <a:rPr spc="35"/>
              <a:t> </a:t>
            </a:r>
            <a:r>
              <a:rPr spc="-10"/>
              <a:t>organizations;</a:t>
            </a:r>
          </a:p>
          <a:p>
            <a:pPr marL="268604" indent="-256540">
              <a:spcBef>
                <a:spcPts val="1400"/>
              </a:spcBef>
              <a:buClr>
                <a:srgbClr val="2CA1BE"/>
              </a:buClr>
              <a:buSzPct val="68000"/>
              <a:buChar char=""/>
              <a:tabLst>
                <a:tab pos="266700" algn="l"/>
              </a:tabLst>
              <a:defRPr spc="-10" sz="2500">
                <a:latin typeface="Lucida Sans Unicode"/>
                <a:ea typeface="Lucida Sans Unicode"/>
                <a:cs typeface="Lucida Sans Unicode"/>
                <a:sym typeface="Lucida Sans Unicode"/>
              </a:defRPr>
            </a:pPr>
            <a:r>
              <a:t>May </a:t>
            </a:r>
            <a:r>
              <a:rPr spc="-5"/>
              <a:t>be specific to an incident </a:t>
            </a:r>
            <a:r>
              <a:rPr spc="0"/>
              <a:t>or</a:t>
            </a:r>
            <a:r>
              <a:rPr spc="-15"/>
              <a:t> </a:t>
            </a:r>
            <a:r>
              <a:rPr spc="-5"/>
              <a:t>policy;</a:t>
            </a:r>
          </a:p>
          <a:p>
            <a:pPr marL="268604" marR="880744" indent="-256540">
              <a:lnSpc>
                <a:spcPts val="2700"/>
              </a:lnSpc>
              <a:spcBef>
                <a:spcPts val="1800"/>
              </a:spcBef>
              <a:buClr>
                <a:srgbClr val="2CA1BE"/>
              </a:buClr>
              <a:buSzPct val="68000"/>
              <a:buChar char=""/>
              <a:tabLst>
                <a:tab pos="266700" algn="l"/>
              </a:tabLst>
              <a:defRPr spc="-5" sz="2500">
                <a:latin typeface="Lucida Sans Unicode"/>
                <a:ea typeface="Lucida Sans Unicode"/>
                <a:cs typeface="Lucida Sans Unicode"/>
                <a:sym typeface="Lucida Sans Unicode"/>
              </a:defRPr>
            </a:pPr>
            <a:r>
              <a:t>History </a:t>
            </a:r>
            <a:r>
              <a:rPr spc="0"/>
              <a:t>of </a:t>
            </a:r>
            <a:r>
              <a:t>statistical underrepresentation </a:t>
            </a:r>
            <a:r>
              <a:rPr spc="-10"/>
              <a:t>of  </a:t>
            </a:r>
            <a:r>
              <a:t>particular </a:t>
            </a:r>
            <a:r>
              <a:rPr spc="0"/>
              <a:t>group(s);</a:t>
            </a:r>
          </a:p>
          <a:p>
            <a:pPr marL="268604" indent="-256540">
              <a:spcBef>
                <a:spcPts val="1500"/>
              </a:spcBef>
              <a:buClr>
                <a:srgbClr val="2CA1BE"/>
              </a:buClr>
              <a:buSzPct val="68000"/>
              <a:buChar char=""/>
              <a:tabLst>
                <a:tab pos="266700" algn="l"/>
              </a:tabLst>
              <a:defRPr spc="-5" sz="2500">
                <a:latin typeface="Lucida Sans Unicode"/>
                <a:ea typeface="Lucida Sans Unicode"/>
                <a:cs typeface="Lucida Sans Unicode"/>
                <a:sym typeface="Lucida Sans Unicode"/>
              </a:defRPr>
            </a:pPr>
            <a:r>
              <a:t>Pattern </a:t>
            </a:r>
            <a:r>
              <a:rPr spc="0"/>
              <a:t>of </a:t>
            </a:r>
            <a:r>
              <a:rPr spc="-10"/>
              <a:t>complaints </a:t>
            </a:r>
            <a:r>
              <a:t>of</a:t>
            </a:r>
            <a:r>
              <a:rPr spc="20"/>
              <a:t> </a:t>
            </a:r>
            <a:r>
              <a:t>discrimination.</a:t>
            </a:r>
          </a:p>
        </p:txBody>
      </p:sp>
      <p:sp>
        <p:nvSpPr>
          <p:cNvPr id="264" name="object 3"/>
          <p:cNvSpPr/>
          <p:nvPr/>
        </p:nvSpPr>
        <p:spPr>
          <a:xfrm>
            <a:off x="1138421" y="419015"/>
            <a:ext cx="6858770" cy="519122"/>
          </a:xfrm>
          <a:prstGeom prst="rect">
            <a:avLst/>
          </a:prstGeom>
          <a:blipFill>
            <a:blip r:embed="rId2"/>
            <a:stretch>
              <a:fillRect/>
            </a:stretch>
          </a:blipFill>
          <a:ln w="12700">
            <a:miter lim="400000"/>
          </a:ln>
        </p:spPr>
        <p:txBody>
          <a:bodyPr lIns="45719" rIns="45719"/>
          <a:lstStyle/>
          <a:p>
            <a:pPr/>
          </a:p>
        </p:txBody>
      </p:sp>
      <p:sp>
        <p:nvSpPr>
          <p:cNvPr id="265"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object 2"/>
          <p:cNvSpPr txBox="1"/>
          <p:nvPr/>
        </p:nvSpPr>
        <p:spPr>
          <a:xfrm>
            <a:off x="645667" y="1692859"/>
            <a:ext cx="7949567" cy="20598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marR="5080" indent="-256540">
              <a:lnSpc>
                <a:spcPct val="80000"/>
              </a:lnSpc>
              <a:spcBef>
                <a:spcPts val="700"/>
              </a:spcBef>
              <a:buClr>
                <a:srgbClr val="2CA1BE"/>
              </a:buClr>
              <a:buSzPct val="64285"/>
              <a:buChar char="▪"/>
              <a:tabLst>
                <a:tab pos="368300" algn="l"/>
              </a:tabLst>
            </a:pPr>
            <a:r>
              <a:t>	</a:t>
            </a:r>
            <a:r>
              <a:rPr spc="-5" sz="2800">
                <a:latin typeface="Lucida Sans Unicode"/>
                <a:ea typeface="Lucida Sans Unicode"/>
                <a:cs typeface="Lucida Sans Unicode"/>
                <a:sym typeface="Lucida Sans Unicode"/>
              </a:rPr>
              <a:t>A factual finding that any civil rights  requirement, as </a:t>
            </a:r>
            <a:r>
              <a:rPr spc="-10" sz="2800">
                <a:latin typeface="Lucida Sans Unicode"/>
                <a:ea typeface="Lucida Sans Unicode"/>
                <a:cs typeface="Lucida Sans Unicode"/>
                <a:sym typeface="Lucida Sans Unicode"/>
              </a:rPr>
              <a:t>provided </a:t>
            </a:r>
            <a:r>
              <a:rPr spc="-5" sz="2800">
                <a:latin typeface="Lucida Sans Unicode"/>
                <a:ea typeface="Lucida Sans Unicode"/>
                <a:cs typeface="Lucida Sans Unicode"/>
                <a:sym typeface="Lucida Sans Unicode"/>
              </a:rPr>
              <a:t>by law, </a:t>
            </a:r>
            <a:r>
              <a:rPr spc="-10" sz="2800">
                <a:latin typeface="Lucida Sans Unicode"/>
                <a:ea typeface="Lucida Sans Unicode"/>
                <a:cs typeface="Lucida Sans Unicode"/>
                <a:sym typeface="Lucida Sans Unicode"/>
              </a:rPr>
              <a:t>regulation,  policy, instruction, </a:t>
            </a:r>
            <a:r>
              <a:rPr spc="-5" sz="2800">
                <a:latin typeface="Lucida Sans Unicode"/>
                <a:ea typeface="Lucida Sans Unicode"/>
                <a:cs typeface="Lucida Sans Unicode"/>
                <a:sym typeface="Lucida Sans Unicode"/>
              </a:rPr>
              <a:t>or guidelines, is not  being adhered to by a State agency, </a:t>
            </a:r>
            <a:r>
              <a:rPr spc="-10" sz="2800">
                <a:latin typeface="Lucida Sans Unicode"/>
                <a:ea typeface="Lucida Sans Unicode"/>
                <a:cs typeface="Lucida Sans Unicode"/>
                <a:sym typeface="Lucida Sans Unicode"/>
              </a:rPr>
              <a:t>local  </a:t>
            </a:r>
            <a:r>
              <a:rPr spc="-5" sz="2800">
                <a:latin typeface="Lucida Sans Unicode"/>
                <a:ea typeface="Lucida Sans Unicode"/>
                <a:cs typeface="Lucida Sans Unicode"/>
                <a:sym typeface="Lucida Sans Unicode"/>
              </a:rPr>
              <a:t>agency, or </a:t>
            </a:r>
            <a:r>
              <a:rPr spc="-10" sz="2800">
                <a:latin typeface="Lucida Sans Unicode"/>
                <a:ea typeface="Lucida Sans Unicode"/>
                <a:cs typeface="Lucida Sans Unicode"/>
                <a:sym typeface="Lucida Sans Unicode"/>
              </a:rPr>
              <a:t>other </a:t>
            </a:r>
            <a:r>
              <a:rPr spc="-5" sz="2800">
                <a:latin typeface="Lucida Sans Unicode"/>
                <a:ea typeface="Lucida Sans Unicode"/>
                <a:cs typeface="Lucida Sans Unicode"/>
                <a:sym typeface="Lucida Sans Unicode"/>
              </a:rPr>
              <a:t>sub</a:t>
            </a:r>
            <a:r>
              <a:rPr spc="80" sz="2800">
                <a:latin typeface="Lucida Sans Unicode"/>
                <a:ea typeface="Lucida Sans Unicode"/>
                <a:cs typeface="Lucida Sans Unicode"/>
                <a:sym typeface="Lucida Sans Unicode"/>
              </a:rPr>
              <a:t> </a:t>
            </a:r>
            <a:r>
              <a:rPr spc="-10" sz="2800">
                <a:latin typeface="Lucida Sans Unicode"/>
                <a:ea typeface="Lucida Sans Unicode"/>
                <a:cs typeface="Lucida Sans Unicode"/>
                <a:sym typeface="Lucida Sans Unicode"/>
              </a:rPr>
              <a:t>recipient.</a:t>
            </a:r>
          </a:p>
        </p:txBody>
      </p:sp>
      <p:sp>
        <p:nvSpPr>
          <p:cNvPr id="268" name="object 3"/>
          <p:cNvSpPr txBox="1"/>
          <p:nvPr/>
        </p:nvSpPr>
        <p:spPr>
          <a:xfrm>
            <a:off x="645667" y="3570986"/>
            <a:ext cx="7693661" cy="4680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indent="-256540">
              <a:buClr>
                <a:srgbClr val="2CA1BE"/>
              </a:buClr>
              <a:buSzPct val="67857"/>
              <a:buChar char=""/>
              <a:tabLst>
                <a:tab pos="266700" algn="l"/>
              </a:tabLst>
              <a:defRPr spc="-5" sz="2800">
                <a:latin typeface="Lucida Sans Unicode"/>
                <a:ea typeface="Lucida Sans Unicode"/>
                <a:cs typeface="Lucida Sans Unicode"/>
                <a:sym typeface="Lucida Sans Unicode"/>
              </a:defRPr>
            </a:pPr>
            <a:r>
              <a:t>Steps </a:t>
            </a:r>
            <a:r>
              <a:rPr spc="0"/>
              <a:t>must </a:t>
            </a:r>
            <a:r>
              <a:t>be taken immediately to</a:t>
            </a:r>
            <a:r>
              <a:rPr spc="70"/>
              <a:t> </a:t>
            </a:r>
            <a:r>
              <a:rPr spc="-10"/>
              <a:t>obtain</a:t>
            </a:r>
          </a:p>
        </p:txBody>
      </p:sp>
      <p:sp>
        <p:nvSpPr>
          <p:cNvPr id="269" name="object 4"/>
          <p:cNvSpPr txBox="1"/>
          <p:nvPr/>
        </p:nvSpPr>
        <p:spPr>
          <a:xfrm>
            <a:off x="645668" y="3935986"/>
            <a:ext cx="6986269" cy="16745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268604">
              <a:spcBef>
                <a:spcPts val="1900"/>
              </a:spcBef>
              <a:defRPr spc="-80" sz="2900">
                <a:latin typeface="Lucida Sans Unicode"/>
                <a:ea typeface="Lucida Sans Unicode"/>
                <a:cs typeface="Lucida Sans Unicode"/>
                <a:sym typeface="Lucida Sans Unicode"/>
              </a:defRPr>
            </a:pPr>
            <a:r>
              <a:t>voluntary</a:t>
            </a:r>
            <a:r>
              <a:rPr spc="-40"/>
              <a:t> </a:t>
            </a:r>
            <a:r>
              <a:rPr spc="-10" sz="2800"/>
              <a:t>compliance.</a:t>
            </a:r>
            <a:endParaRPr spc="-77" sz="2800"/>
          </a:p>
          <a:p>
            <a:pPr marL="268604" marR="5080" indent="-256540">
              <a:spcBef>
                <a:spcPts val="1700"/>
              </a:spcBef>
              <a:buClr>
                <a:srgbClr val="2CA1BE"/>
              </a:buClr>
              <a:buSzPct val="67857"/>
              <a:buChar char=""/>
              <a:tabLst>
                <a:tab pos="266700" algn="l"/>
              </a:tabLst>
              <a:defRPr spc="-5" sz="2800">
                <a:latin typeface="Lucida Sans Unicode"/>
                <a:ea typeface="Lucida Sans Unicode"/>
                <a:cs typeface="Lucida Sans Unicode"/>
                <a:sym typeface="Lucida Sans Unicode"/>
              </a:defRPr>
            </a:pPr>
            <a:r>
              <a:t>A finding’s effective date is the date </a:t>
            </a:r>
            <a:r>
              <a:rPr spc="-10"/>
              <a:t>of  </a:t>
            </a:r>
            <a:r>
              <a:t>notice to </a:t>
            </a:r>
            <a:r>
              <a:rPr spc="-10"/>
              <a:t>the </a:t>
            </a:r>
            <a:r>
              <a:t>reviewed</a:t>
            </a:r>
            <a:r>
              <a:rPr spc="85"/>
              <a:t> </a:t>
            </a:r>
            <a:r>
              <a:rPr spc="-10"/>
              <a:t>entity.</a:t>
            </a:r>
          </a:p>
        </p:txBody>
      </p:sp>
      <p:sp>
        <p:nvSpPr>
          <p:cNvPr id="270" name="object 5"/>
          <p:cNvSpPr/>
          <p:nvPr/>
        </p:nvSpPr>
        <p:spPr>
          <a:xfrm>
            <a:off x="979927" y="572965"/>
            <a:ext cx="7198622" cy="525166"/>
          </a:xfrm>
          <a:prstGeom prst="rect">
            <a:avLst/>
          </a:prstGeom>
          <a:blipFill>
            <a:blip r:embed="rId2"/>
            <a:stretch>
              <a:fillRect/>
            </a:stretch>
          </a:blipFill>
          <a:ln w="12700">
            <a:miter lim="400000"/>
          </a:ln>
        </p:spPr>
        <p:txBody>
          <a:bodyPr lIns="45719" rIns="45719"/>
          <a:lstStyle/>
          <a:p>
            <a:pPr/>
          </a:p>
        </p:txBody>
      </p:sp>
      <p:sp>
        <p:nvSpPr>
          <p:cNvPr id="271" name="object 6"/>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object 2"/>
          <p:cNvGrpSpPr/>
          <p:nvPr/>
        </p:nvGrpSpPr>
        <p:grpSpPr>
          <a:xfrm>
            <a:off x="499871" y="5945123"/>
            <a:ext cx="4898152" cy="912877"/>
            <a:chOff x="0" y="0"/>
            <a:chExt cx="4898151" cy="912875"/>
          </a:xfrm>
        </p:grpSpPr>
        <p:sp>
          <p:nvSpPr>
            <p:cNvPr id="98" name="Triangle"/>
            <p:cNvSpPr/>
            <p:nvPr/>
          </p:nvSpPr>
          <p:spPr>
            <a:xfrm>
              <a:off x="85556" y="21310"/>
              <a:ext cx="4812596" cy="8915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941" y="21600"/>
                  </a:lnTo>
                  <a:lnTo>
                    <a:pt x="21600" y="21600"/>
                  </a:lnTo>
                  <a:lnTo>
                    <a:pt x="0" y="0"/>
                  </a:lnTo>
                  <a:close/>
                </a:path>
              </a:pathLst>
            </a:custGeom>
            <a:solidFill>
              <a:srgbClr val="9FCADC">
                <a:alpha val="39999"/>
              </a:srgbClr>
            </a:solidFill>
            <a:ln w="12700" cap="flat">
              <a:noFill/>
              <a:miter lim="400000"/>
            </a:ln>
            <a:effectLst/>
          </p:spPr>
          <p:txBody>
            <a:bodyPr wrap="square" lIns="45719" tIns="45719" rIns="45719" bIns="45719" numCol="1" anchor="t">
              <a:noAutofit/>
            </a:bodyPr>
            <a:lstStyle/>
            <a:p>
              <a:pPr/>
            </a:p>
          </p:txBody>
        </p:sp>
        <p:sp>
          <p:nvSpPr>
            <p:cNvPr id="99" name="Triangle"/>
            <p:cNvSpPr/>
            <p:nvPr/>
          </p:nvSpPr>
          <p:spPr>
            <a:xfrm>
              <a:off x="0" y="0"/>
              <a:ext cx="85556" cy="213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 y="0"/>
                  </a:moveTo>
                  <a:lnTo>
                    <a:pt x="0" y="5534"/>
                  </a:lnTo>
                  <a:lnTo>
                    <a:pt x="21600" y="21600"/>
                  </a:lnTo>
                  <a:lnTo>
                    <a:pt x="167" y="0"/>
                  </a:lnTo>
                  <a:close/>
                </a:path>
              </a:pathLst>
            </a:custGeom>
            <a:solidFill>
              <a:srgbClr val="9FCADC">
                <a:alpha val="39999"/>
              </a:srgbClr>
            </a:solidFill>
            <a:ln w="12700" cap="flat">
              <a:noFill/>
              <a:miter lim="400000"/>
            </a:ln>
            <a:effectLst/>
          </p:spPr>
          <p:txBody>
            <a:bodyPr wrap="square" lIns="45719" tIns="45719" rIns="45719" bIns="45719" numCol="1" anchor="t">
              <a:noAutofit/>
            </a:bodyPr>
            <a:lstStyle/>
            <a:p>
              <a:pPr/>
            </a:p>
          </p:txBody>
        </p:sp>
      </p:grpSp>
      <p:sp>
        <p:nvSpPr>
          <p:cNvPr id="101" name="object 3"/>
          <p:cNvSpPr/>
          <p:nvPr/>
        </p:nvSpPr>
        <p:spPr>
          <a:xfrm>
            <a:off x="486155" y="5939028"/>
            <a:ext cx="3654003" cy="9189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47" y="149"/>
                </a:lnTo>
                <a:lnTo>
                  <a:pt x="16968" y="21600"/>
                </a:lnTo>
                <a:lnTo>
                  <a:pt x="21600" y="21600"/>
                </a:lnTo>
                <a:lnTo>
                  <a:pt x="0" y="0"/>
                </a:lnTo>
                <a:close/>
              </a:path>
            </a:pathLst>
          </a:custGeom>
          <a:solidFill>
            <a:srgbClr val="000000"/>
          </a:solidFill>
          <a:ln w="12700">
            <a:miter lim="400000"/>
          </a:ln>
        </p:spPr>
        <p:txBody>
          <a:bodyPr lIns="45719" rIns="45719"/>
          <a:lstStyle/>
          <a:p>
            <a:pPr/>
          </a:p>
        </p:txBody>
      </p:sp>
      <p:sp>
        <p:nvSpPr>
          <p:cNvPr id="102" name="object 4"/>
          <p:cNvSpPr/>
          <p:nvPr/>
        </p:nvSpPr>
        <p:spPr>
          <a:xfrm>
            <a:off x="-1" y="5789677"/>
            <a:ext cx="3396236" cy="1066040"/>
          </a:xfrm>
          <a:prstGeom prst="rect">
            <a:avLst/>
          </a:prstGeom>
          <a:blipFill>
            <a:blip r:embed="rId2"/>
            <a:stretch>
              <a:fillRect/>
            </a:stretch>
          </a:blipFill>
          <a:ln w="12700">
            <a:miter lim="400000"/>
          </a:ln>
        </p:spPr>
        <p:txBody>
          <a:bodyPr lIns="45719" rIns="45719"/>
          <a:lstStyle/>
          <a:p>
            <a:pPr/>
          </a:p>
        </p:txBody>
      </p:sp>
      <p:sp>
        <p:nvSpPr>
          <p:cNvPr id="103" name="object 5"/>
          <p:cNvSpPr/>
          <p:nvPr/>
        </p:nvSpPr>
        <p:spPr>
          <a:xfrm>
            <a:off x="0" y="5784670"/>
            <a:ext cx="3370859" cy="1073330"/>
          </a:xfrm>
          <a:prstGeom prst="rect">
            <a:avLst/>
          </a:prstGeom>
          <a:blipFill>
            <a:blip r:embed="rId3"/>
            <a:stretch>
              <a:fillRect/>
            </a:stretch>
          </a:blipFill>
          <a:ln w="12700">
            <a:miter lim="400000"/>
          </a:ln>
        </p:spPr>
        <p:txBody>
          <a:bodyPr lIns="45719" rIns="45719"/>
          <a:lstStyle/>
          <a:p>
            <a:pPr/>
          </a:p>
        </p:txBody>
      </p:sp>
      <p:sp>
        <p:nvSpPr>
          <p:cNvPr id="104" name="object 6"/>
          <p:cNvSpPr txBox="1"/>
          <p:nvPr/>
        </p:nvSpPr>
        <p:spPr>
          <a:xfrm>
            <a:off x="645667" y="1447387"/>
            <a:ext cx="7626986" cy="523468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indent="-256540">
              <a:spcBef>
                <a:spcPts val="500"/>
              </a:spcBef>
              <a:buClr>
                <a:srgbClr val="2CA1BE"/>
              </a:buClr>
              <a:buSzPct val="68000"/>
              <a:buChar char=""/>
              <a:tabLst>
                <a:tab pos="266700" algn="l"/>
              </a:tabLst>
              <a:defRPr spc="-5" sz="2500">
                <a:latin typeface="Lucida Sans Unicode"/>
                <a:ea typeface="Lucida Sans Unicode"/>
                <a:cs typeface="Lucida Sans Unicode"/>
                <a:sym typeface="Lucida Sans Unicode"/>
              </a:defRPr>
            </a:pPr>
            <a:r>
              <a:t>Title VI of </a:t>
            </a:r>
            <a:r>
              <a:rPr spc="-10"/>
              <a:t>the </a:t>
            </a:r>
            <a:r>
              <a:t>Civil Rights </a:t>
            </a:r>
            <a:r>
              <a:rPr spc="0"/>
              <a:t>of</a:t>
            </a:r>
            <a:r>
              <a:rPr spc="30"/>
              <a:t> </a:t>
            </a:r>
            <a:r>
              <a:rPr spc="0"/>
              <a:t>1964</a:t>
            </a:r>
          </a:p>
          <a:p>
            <a:pPr lvl="1" marL="1045844" indent="-229234">
              <a:spcBef>
                <a:spcPts val="300"/>
              </a:spcBef>
              <a:buSzPct val="95238"/>
              <a:buChar char="-"/>
              <a:tabLst>
                <a:tab pos="1041400" algn="l"/>
              </a:tabLst>
              <a:defRPr spc="-5" sz="2100">
                <a:latin typeface="Lucida Sans Unicode"/>
                <a:ea typeface="Lucida Sans Unicode"/>
                <a:cs typeface="Lucida Sans Unicode"/>
                <a:sym typeface="Lucida Sans Unicode"/>
              </a:defRPr>
            </a:pPr>
            <a:r>
              <a:t>Race, Color, </a:t>
            </a:r>
            <a:r>
              <a:rPr spc="0"/>
              <a:t>and </a:t>
            </a:r>
            <a:r>
              <a:t>National</a:t>
            </a:r>
            <a:r>
              <a:rPr spc="-20"/>
              <a:t> </a:t>
            </a:r>
            <a:r>
              <a:rPr spc="0"/>
              <a:t>Origin</a:t>
            </a:r>
          </a:p>
          <a:p>
            <a:pPr marL="268604" marR="5080" indent="-256540">
              <a:spcBef>
                <a:spcPts val="2700"/>
              </a:spcBef>
              <a:buClr>
                <a:srgbClr val="2CA1BE"/>
              </a:buClr>
              <a:buSzPct val="68000"/>
              <a:buChar char=""/>
              <a:tabLst>
                <a:tab pos="266700" algn="l"/>
              </a:tabLst>
              <a:defRPr spc="-5" sz="2500">
                <a:latin typeface="Lucida Sans Unicode"/>
                <a:ea typeface="Lucida Sans Unicode"/>
                <a:cs typeface="Lucida Sans Unicode"/>
                <a:sym typeface="Lucida Sans Unicode"/>
              </a:defRPr>
            </a:pPr>
            <a:r>
              <a:t>Sections </a:t>
            </a:r>
            <a:r>
              <a:rPr spc="0"/>
              <a:t>504 </a:t>
            </a:r>
            <a:r>
              <a:t>of </a:t>
            </a:r>
            <a:r>
              <a:rPr spc="-10"/>
              <a:t>the </a:t>
            </a:r>
            <a:r>
              <a:t>Rehabilitation Act of </a:t>
            </a:r>
            <a:r>
              <a:rPr spc="0"/>
              <a:t>1973,  </a:t>
            </a:r>
            <a:r>
              <a:rPr spc="-10"/>
              <a:t>the </a:t>
            </a:r>
            <a:r>
              <a:t>Americans with </a:t>
            </a:r>
            <a:r>
              <a:rPr spc="-10"/>
              <a:t>Disabilities </a:t>
            </a:r>
            <a:r>
              <a:t>Act (ADA), &amp; the  </a:t>
            </a:r>
            <a:r>
              <a:rPr spc="0"/>
              <a:t>ADA </a:t>
            </a:r>
            <a:r>
              <a:t>Amendments </a:t>
            </a:r>
            <a:r>
              <a:rPr spc="0"/>
              <a:t>Act </a:t>
            </a:r>
            <a:r>
              <a:t>of</a:t>
            </a:r>
            <a:r>
              <a:rPr spc="0"/>
              <a:t> </a:t>
            </a:r>
            <a:r>
              <a:t>2008</a:t>
            </a:r>
          </a:p>
          <a:p>
            <a:pPr lvl="1" marL="1055369" indent="-238125">
              <a:spcBef>
                <a:spcPts val="300"/>
              </a:spcBef>
              <a:buSzPct val="100000"/>
              <a:buChar char="-"/>
              <a:tabLst>
                <a:tab pos="1054100" algn="l"/>
              </a:tabLst>
              <a:defRPr sz="2100">
                <a:latin typeface="Lucida Sans Unicode"/>
                <a:ea typeface="Lucida Sans Unicode"/>
                <a:cs typeface="Lucida Sans Unicode"/>
                <a:sym typeface="Lucida Sans Unicode"/>
              </a:defRPr>
            </a:pPr>
            <a:r>
              <a:t>Disability</a:t>
            </a:r>
          </a:p>
          <a:p>
            <a:pPr marL="268604" indent="-256540">
              <a:spcBef>
                <a:spcPts val="2700"/>
              </a:spcBef>
              <a:buClr>
                <a:srgbClr val="2CA1BE"/>
              </a:buClr>
              <a:buSzPct val="68000"/>
              <a:buChar char=""/>
              <a:tabLst>
                <a:tab pos="266700" algn="l"/>
              </a:tabLst>
              <a:defRPr spc="-5" sz="2500">
                <a:latin typeface="Lucida Sans Unicode"/>
                <a:ea typeface="Lucida Sans Unicode"/>
                <a:cs typeface="Lucida Sans Unicode"/>
                <a:sym typeface="Lucida Sans Unicode"/>
              </a:defRPr>
            </a:pPr>
            <a:r>
              <a:t>Title IX of </a:t>
            </a:r>
            <a:r>
              <a:rPr spc="-10"/>
              <a:t>the </a:t>
            </a:r>
            <a:r>
              <a:t>Education Amendments of</a:t>
            </a:r>
            <a:r>
              <a:rPr spc="35"/>
              <a:t> </a:t>
            </a:r>
            <a:r>
              <a:rPr spc="0"/>
              <a:t>1972</a:t>
            </a:r>
          </a:p>
          <a:p>
            <a:pPr lvl="1" marL="1055369" indent="-238125">
              <a:spcBef>
                <a:spcPts val="300"/>
              </a:spcBef>
              <a:buSzPct val="100000"/>
              <a:buChar char="-"/>
              <a:tabLst>
                <a:tab pos="1054100" algn="l"/>
              </a:tabLst>
              <a:defRPr spc="-5" sz="2100">
                <a:latin typeface="Lucida Sans Unicode"/>
                <a:ea typeface="Lucida Sans Unicode"/>
                <a:cs typeface="Lucida Sans Unicode"/>
                <a:sym typeface="Lucida Sans Unicode"/>
              </a:defRPr>
            </a:pPr>
            <a:r>
              <a:t>Sex</a:t>
            </a:r>
          </a:p>
          <a:p>
            <a:pPr marL="268604" indent="-256540">
              <a:spcBef>
                <a:spcPts val="2800"/>
              </a:spcBef>
              <a:buClr>
                <a:srgbClr val="2CA1BE"/>
              </a:buClr>
              <a:buSzPct val="68000"/>
              <a:buChar char=""/>
              <a:tabLst>
                <a:tab pos="266700" algn="l"/>
              </a:tabLst>
              <a:defRPr spc="-5" sz="2500">
                <a:latin typeface="Lucida Sans Unicode"/>
                <a:ea typeface="Lucida Sans Unicode"/>
                <a:cs typeface="Lucida Sans Unicode"/>
                <a:sym typeface="Lucida Sans Unicode"/>
              </a:defRPr>
            </a:pPr>
            <a:r>
              <a:t>Age </a:t>
            </a:r>
            <a:r>
              <a:rPr spc="-10"/>
              <a:t>Discrimination </a:t>
            </a:r>
            <a:r>
              <a:t>Act of</a:t>
            </a:r>
            <a:r>
              <a:rPr spc="30"/>
              <a:t> </a:t>
            </a:r>
            <a:r>
              <a:rPr spc="0"/>
              <a:t>1975</a:t>
            </a:r>
          </a:p>
          <a:p>
            <a:pPr lvl="1" marL="1045844" indent="-229234">
              <a:spcBef>
                <a:spcPts val="300"/>
              </a:spcBef>
              <a:buSzPct val="100000"/>
              <a:buChar char="-"/>
              <a:tabLst>
                <a:tab pos="1041400" algn="l"/>
              </a:tabLst>
              <a:defRPr spc="-4" sz="2000">
                <a:latin typeface="Lucida Sans Unicode"/>
                <a:ea typeface="Lucida Sans Unicode"/>
                <a:cs typeface="Lucida Sans Unicode"/>
                <a:sym typeface="Lucida Sans Unicode"/>
              </a:defRPr>
            </a:pPr>
            <a:r>
              <a:t>Age</a:t>
            </a:r>
          </a:p>
        </p:txBody>
      </p:sp>
      <p:sp>
        <p:nvSpPr>
          <p:cNvPr id="105" name="object 7"/>
          <p:cNvSpPr/>
          <p:nvPr/>
        </p:nvSpPr>
        <p:spPr>
          <a:xfrm>
            <a:off x="627884" y="579061"/>
            <a:ext cx="7876800" cy="525166"/>
          </a:xfrm>
          <a:prstGeom prst="rect">
            <a:avLst/>
          </a:prstGeom>
          <a:blipFill>
            <a:blip r:embed="rId4"/>
            <a:stretch>
              <a:fillRect/>
            </a:stretch>
          </a:blipFill>
          <a:ln w="12700">
            <a:miter lim="400000"/>
          </a:ln>
        </p:spPr>
        <p:txBody>
          <a:bodyPr lIns="45719" rIns="45719"/>
          <a:lstStyle/>
          <a:p>
            <a:pPr/>
          </a:p>
        </p:txBody>
      </p:sp>
      <p:sp>
        <p:nvSpPr>
          <p:cNvPr id="106" name="object 8"/>
          <p:cNvSpPr txBox="1"/>
          <p:nvPr>
            <p:ph type="sldNum" sz="quarter" idx="4294967295"/>
          </p:nvPr>
        </p:nvSpPr>
        <p:spPr>
          <a:xfrm>
            <a:off x="8726423" y="6533146"/>
            <a:ext cx="202885" cy="15989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object 2"/>
          <p:cNvSpPr txBox="1"/>
          <p:nvPr/>
        </p:nvSpPr>
        <p:spPr>
          <a:xfrm>
            <a:off x="645667" y="1534541"/>
            <a:ext cx="7911467" cy="40704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marR="41909" indent="-256540">
              <a:lnSpc>
                <a:spcPct val="90000"/>
              </a:lnSpc>
              <a:spcBef>
                <a:spcPts val="300"/>
              </a:spcBef>
              <a:buClr>
                <a:srgbClr val="2CA1BE"/>
              </a:buClr>
              <a:buSzPct val="100000"/>
              <a:buChar char="➢"/>
              <a:tabLst>
                <a:tab pos="266700" algn="l"/>
              </a:tabLst>
              <a:defRPr sz="2400">
                <a:latin typeface="Lucida Sans Unicode"/>
                <a:ea typeface="Lucida Sans Unicode"/>
                <a:cs typeface="Lucida Sans Unicode"/>
                <a:sym typeface="Lucida Sans Unicode"/>
              </a:defRPr>
            </a:pPr>
            <a:r>
              <a:t>A </a:t>
            </a:r>
            <a:r>
              <a:rPr spc="-5"/>
              <a:t>Voluntary Resolution Agreement (VRA) is an  agreement that recipient(s) are </a:t>
            </a:r>
            <a:r>
              <a:t>willfully </a:t>
            </a:r>
            <a:r>
              <a:rPr spc="-5"/>
              <a:t>consenting  to undertake remedial actions to address identified  areas of noncompliance </a:t>
            </a:r>
            <a:r>
              <a:t>or </a:t>
            </a:r>
            <a:r>
              <a:rPr spc="-5"/>
              <a:t>in violation </a:t>
            </a:r>
            <a:r>
              <a:t>with  </a:t>
            </a:r>
            <a:r>
              <a:rPr spc="-5"/>
              <a:t>applicable civil rights laws and/or</a:t>
            </a:r>
            <a:r>
              <a:rPr spc="90"/>
              <a:t> </a:t>
            </a:r>
            <a:r>
              <a:rPr spc="-5"/>
              <a:t>regulations.</a:t>
            </a:r>
          </a:p>
          <a:p>
            <a:pPr marL="268604" marR="5080" indent="-256540">
              <a:spcBef>
                <a:spcPts val="1700"/>
              </a:spcBef>
              <a:buClr>
                <a:srgbClr val="2CA1BE"/>
              </a:buClr>
              <a:buSzPct val="100000"/>
              <a:buChar char="➢"/>
              <a:tabLst>
                <a:tab pos="266700" algn="l"/>
              </a:tabLst>
              <a:defRPr spc="-5" sz="2400">
                <a:latin typeface="Lucida Sans Unicode"/>
                <a:ea typeface="Lucida Sans Unicode"/>
                <a:cs typeface="Lucida Sans Unicode"/>
                <a:sym typeface="Lucida Sans Unicode"/>
              </a:defRPr>
            </a:pPr>
            <a:r>
              <a:t>The </a:t>
            </a:r>
            <a:r>
              <a:rPr spc="0"/>
              <a:t>VRA may be </a:t>
            </a:r>
            <a:r>
              <a:t>between multiple parties </a:t>
            </a:r>
            <a:r>
              <a:rPr spc="0"/>
              <a:t>such </a:t>
            </a:r>
            <a:r>
              <a:t>as  the </a:t>
            </a:r>
            <a:r>
              <a:rPr spc="0"/>
              <a:t>officials </a:t>
            </a:r>
            <a:r>
              <a:t>in authority to regulate civil rights laws  (Food and Nutrition Service, </a:t>
            </a:r>
            <a:r>
              <a:rPr spc="0"/>
              <a:t>Civil </a:t>
            </a:r>
            <a:r>
              <a:t>Rights Division,  (FNS CRD)), recipient or sub-recipient (State agency  or school), and program participant</a:t>
            </a:r>
            <a:r>
              <a:rPr spc="60"/>
              <a:t> </a:t>
            </a:r>
            <a:r>
              <a:t>(Complainant).</a:t>
            </a:r>
          </a:p>
        </p:txBody>
      </p:sp>
      <p:sp>
        <p:nvSpPr>
          <p:cNvPr id="274" name="object 3"/>
          <p:cNvSpPr/>
          <p:nvPr/>
        </p:nvSpPr>
        <p:spPr>
          <a:xfrm>
            <a:off x="702556" y="704042"/>
            <a:ext cx="7812797" cy="512936"/>
          </a:xfrm>
          <a:prstGeom prst="rect">
            <a:avLst/>
          </a:prstGeom>
          <a:blipFill>
            <a:blip r:embed="rId2"/>
            <a:stretch>
              <a:fillRect/>
            </a:stretch>
          </a:blipFill>
          <a:ln w="12700">
            <a:miter lim="400000"/>
          </a:ln>
        </p:spPr>
        <p:txBody>
          <a:bodyPr lIns="45719" rIns="45719"/>
          <a:lstStyle/>
          <a:p>
            <a:pPr/>
          </a:p>
        </p:txBody>
      </p:sp>
      <p:sp>
        <p:nvSpPr>
          <p:cNvPr id="275"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object 2"/>
          <p:cNvSpPr txBox="1"/>
          <p:nvPr/>
        </p:nvSpPr>
        <p:spPr>
          <a:xfrm>
            <a:off x="645668" y="1534541"/>
            <a:ext cx="7610476" cy="14949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marR="5080" indent="-256540">
              <a:lnSpc>
                <a:spcPct val="90000"/>
              </a:lnSpc>
              <a:spcBef>
                <a:spcPts val="300"/>
              </a:spcBef>
              <a:buClr>
                <a:srgbClr val="2CA1BE"/>
              </a:buClr>
              <a:buSzPct val="100000"/>
              <a:buChar char="➢"/>
              <a:tabLst>
                <a:tab pos="266700" algn="l"/>
              </a:tabLst>
              <a:defRPr spc="-5" sz="2400">
                <a:latin typeface="Lucida Sans Unicode"/>
                <a:ea typeface="Lucida Sans Unicode"/>
                <a:cs typeface="Lucida Sans Unicode"/>
                <a:sym typeface="Lucida Sans Unicode"/>
              </a:defRPr>
            </a:pPr>
            <a:r>
              <a:t>Voluntary Resolution Agreements </a:t>
            </a:r>
            <a:r>
              <a:rPr spc="0"/>
              <a:t>may </a:t>
            </a:r>
            <a:r>
              <a:t>be </a:t>
            </a:r>
            <a:r>
              <a:rPr spc="0"/>
              <a:t>used </a:t>
            </a:r>
            <a:r>
              <a:t>to  closeout </a:t>
            </a:r>
            <a:r>
              <a:rPr spc="0"/>
              <a:t>a Civil </a:t>
            </a:r>
            <a:r>
              <a:t>Rights Compliance Review at the  </a:t>
            </a:r>
            <a:r>
              <a:rPr spc="0"/>
              <a:t>discretion </a:t>
            </a:r>
            <a:r>
              <a:t>of FNS </a:t>
            </a:r>
            <a:r>
              <a:rPr spc="0"/>
              <a:t>CRD </a:t>
            </a:r>
            <a:r>
              <a:t>in lieu of issuing </a:t>
            </a:r>
            <a:r>
              <a:rPr spc="0"/>
              <a:t>a </a:t>
            </a:r>
            <a:r>
              <a:t>written  Compliance Review report </a:t>
            </a:r>
            <a:r>
              <a:rPr spc="0"/>
              <a:t>with</a:t>
            </a:r>
            <a:r>
              <a:rPr spc="45"/>
              <a:t> </a:t>
            </a:r>
            <a:r>
              <a:rPr spc="0"/>
              <a:t>findings.</a:t>
            </a:r>
          </a:p>
        </p:txBody>
      </p:sp>
      <p:sp>
        <p:nvSpPr>
          <p:cNvPr id="278" name="object 3"/>
          <p:cNvSpPr/>
          <p:nvPr/>
        </p:nvSpPr>
        <p:spPr>
          <a:xfrm>
            <a:off x="702556" y="704042"/>
            <a:ext cx="7812797" cy="512936"/>
          </a:xfrm>
          <a:prstGeom prst="rect">
            <a:avLst/>
          </a:prstGeom>
          <a:blipFill>
            <a:blip r:embed="rId2"/>
            <a:stretch>
              <a:fillRect/>
            </a:stretch>
          </a:blipFill>
          <a:ln w="12700">
            <a:miter lim="400000"/>
          </a:ln>
        </p:spPr>
        <p:txBody>
          <a:bodyPr lIns="45719" rIns="45719"/>
          <a:lstStyle/>
          <a:p>
            <a:pPr/>
          </a:p>
        </p:txBody>
      </p:sp>
      <p:sp>
        <p:nvSpPr>
          <p:cNvPr id="279" name="object 4"/>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object 2"/>
          <p:cNvSpPr txBox="1"/>
          <p:nvPr>
            <p:ph type="title"/>
          </p:nvPr>
        </p:nvSpPr>
        <p:spPr>
          <a:xfrm>
            <a:off x="2537205" y="2301062"/>
            <a:ext cx="4067176" cy="940436"/>
          </a:xfrm>
          <a:prstGeom prst="rect">
            <a:avLst/>
          </a:prstGeom>
        </p:spPr>
        <p:txBody>
          <a:bodyPr/>
          <a:lstStyle>
            <a:lvl1pPr indent="11811" defTabSz="850391">
              <a:defRPr sz="5580">
                <a:solidFill>
                  <a:srgbClr val="006FC0"/>
                </a:solidFill>
              </a:defRPr>
            </a:lvl1pPr>
          </a:lstStyle>
          <a:p>
            <a:pPr/>
            <a:r>
              <a:t>Questions?</a:t>
            </a:r>
          </a:p>
        </p:txBody>
      </p:sp>
      <p:sp>
        <p:nvSpPr>
          <p:cNvPr id="282" name="object 3"/>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object 2"/>
          <p:cNvSpPr txBox="1"/>
          <p:nvPr>
            <p:ph type="title"/>
          </p:nvPr>
        </p:nvSpPr>
        <p:spPr>
          <a:xfrm>
            <a:off x="4137785" y="1153763"/>
            <a:ext cx="979806" cy="948689"/>
          </a:xfrm>
          <a:prstGeom prst="rect">
            <a:avLst/>
          </a:prstGeom>
        </p:spPr>
        <p:txBody>
          <a:bodyPr/>
          <a:lstStyle/>
          <a:p>
            <a:pPr marL="105460" marR="4876" indent="-93878" defTabSz="877823">
              <a:lnSpc>
                <a:spcPct val="112200"/>
              </a:lnSpc>
              <a:defRPr sz="2592"/>
            </a:pPr>
            <a:r>
              <a:t>Name  </a:t>
            </a:r>
            <a:r>
              <a:rPr spc="-96"/>
              <a:t>Title</a:t>
            </a:r>
          </a:p>
        </p:txBody>
      </p:sp>
      <p:sp>
        <p:nvSpPr>
          <p:cNvPr id="285" name="object 3"/>
          <p:cNvSpPr txBox="1"/>
          <p:nvPr/>
        </p:nvSpPr>
        <p:spPr>
          <a:xfrm>
            <a:off x="2978023" y="2139949"/>
            <a:ext cx="3298191" cy="31974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spcBef>
                <a:spcPts val="500"/>
              </a:spcBef>
              <a:defRPr spc="-5" sz="2700">
                <a:latin typeface="Lucida Sans Unicode"/>
                <a:ea typeface="Lucida Sans Unicode"/>
                <a:cs typeface="Lucida Sans Unicode"/>
                <a:sym typeface="Lucida Sans Unicode"/>
              </a:defRPr>
            </a:pPr>
            <a:r>
              <a:t>Address Line</a:t>
            </a:r>
            <a:r>
              <a:rPr spc="-114"/>
              <a:t> </a:t>
            </a:r>
            <a:r>
              <a:rPr spc="0"/>
              <a:t>1</a:t>
            </a:r>
          </a:p>
          <a:p>
            <a:pPr algn="ctr">
              <a:spcBef>
                <a:spcPts val="400"/>
              </a:spcBef>
              <a:defRPr spc="-5" sz="2700">
                <a:latin typeface="Lucida Sans Unicode"/>
                <a:ea typeface="Lucida Sans Unicode"/>
                <a:cs typeface="Lucida Sans Unicode"/>
                <a:sym typeface="Lucida Sans Unicode"/>
              </a:defRPr>
            </a:pPr>
            <a:r>
              <a:t>Address Line</a:t>
            </a:r>
            <a:r>
              <a:rPr spc="-114"/>
              <a:t> </a:t>
            </a:r>
            <a:r>
              <a:rPr spc="0"/>
              <a:t>2</a:t>
            </a:r>
          </a:p>
          <a:p>
            <a:pPr marL="635" marR="5080" indent="11429" algn="ctr">
              <a:lnSpc>
                <a:spcPts val="3600"/>
              </a:lnSpc>
              <a:spcBef>
                <a:spcPts val="100"/>
              </a:spcBef>
              <a:defRPr sz="2700">
                <a:latin typeface="Lucida Sans Unicode"/>
                <a:ea typeface="Lucida Sans Unicode"/>
                <a:cs typeface="Lucida Sans Unicode"/>
                <a:sym typeface="Lucida Sans Unicode"/>
              </a:defRPr>
            </a:pPr>
            <a:r>
              <a:t>Address </a:t>
            </a:r>
            <a:r>
              <a:rPr spc="-5"/>
              <a:t>Line </a:t>
            </a:r>
            <a:r>
              <a:t>3  City, </a:t>
            </a:r>
            <a:r>
              <a:rPr spc="-5"/>
              <a:t>State Zip</a:t>
            </a:r>
            <a:r>
              <a:rPr spc="-114"/>
              <a:t> </a:t>
            </a:r>
            <a:r>
              <a:t>Code</a:t>
            </a:r>
          </a:p>
          <a:p>
            <a:pPr algn="ctr">
              <a:lnSpc>
                <a:spcPts val="3200"/>
              </a:lnSpc>
              <a:spcBef>
                <a:spcPts val="200"/>
              </a:spcBef>
              <a:defRPr spc="-10" sz="2700">
                <a:latin typeface="Lucida Sans Unicode"/>
                <a:ea typeface="Lucida Sans Unicode"/>
                <a:cs typeface="Lucida Sans Unicode"/>
                <a:sym typeface="Lucida Sans Unicode"/>
              </a:defRPr>
            </a:pPr>
            <a:r>
              <a:t>Telephone:</a:t>
            </a:r>
          </a:p>
          <a:p>
            <a:pPr algn="ctr">
              <a:lnSpc>
                <a:spcPts val="3300"/>
              </a:lnSpc>
              <a:defRPr spc="-5" sz="2800">
                <a:latin typeface="Lucida Sans Unicode"/>
                <a:ea typeface="Lucida Sans Unicode"/>
                <a:cs typeface="Lucida Sans Unicode"/>
                <a:sym typeface="Lucida Sans Unicode"/>
              </a:defRPr>
            </a:pPr>
            <a:r>
              <a:t>Email:</a:t>
            </a:r>
          </a:p>
        </p:txBody>
      </p:sp>
      <p:sp>
        <p:nvSpPr>
          <p:cNvPr id="286" name="object 4"/>
          <p:cNvSpPr/>
          <p:nvPr/>
        </p:nvSpPr>
        <p:spPr>
          <a:xfrm>
            <a:off x="1796792" y="379414"/>
            <a:ext cx="5529842" cy="493170"/>
          </a:xfrm>
          <a:prstGeom prst="rect">
            <a:avLst/>
          </a:prstGeom>
          <a:blipFill>
            <a:blip r:embed="rId2"/>
            <a:stretch>
              <a:fillRect/>
            </a:stretch>
          </a:blipFill>
          <a:ln w="12700">
            <a:miter lim="400000"/>
          </a:ln>
        </p:spPr>
        <p:txBody>
          <a:bodyPr lIns="45719" rIns="45719"/>
          <a:lstStyle/>
          <a:p>
            <a:pPr/>
          </a:p>
        </p:txBody>
      </p:sp>
      <p:sp>
        <p:nvSpPr>
          <p:cNvPr id="287" name="object 5"/>
          <p:cNvSpPr txBox="1"/>
          <p:nvPr>
            <p:ph type="sldNum" sz="quarter" idx="4294967295"/>
          </p:nvPr>
        </p:nvSpPr>
        <p:spPr>
          <a:xfrm>
            <a:off x="8726423" y="6533146"/>
            <a:ext cx="19749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object 2"/>
          <p:cNvSpPr txBox="1"/>
          <p:nvPr/>
        </p:nvSpPr>
        <p:spPr>
          <a:xfrm>
            <a:off x="645667" y="1455527"/>
            <a:ext cx="8139432" cy="4209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indent="-256540">
              <a:spcBef>
                <a:spcPts val="300"/>
              </a:spcBef>
              <a:buClr>
                <a:srgbClr val="2CA1BE"/>
              </a:buClr>
              <a:buSzPct val="66666"/>
              <a:buChar char=""/>
              <a:tabLst>
                <a:tab pos="266700" algn="l"/>
              </a:tabLst>
              <a:defRPr sz="2400">
                <a:latin typeface="Lucida Sans Unicode"/>
                <a:ea typeface="Lucida Sans Unicode"/>
                <a:cs typeface="Lucida Sans Unicode"/>
                <a:sym typeface="Lucida Sans Unicode"/>
              </a:defRPr>
            </a:pPr>
            <a:r>
              <a:t>Civil </a:t>
            </a:r>
            <a:r>
              <a:rPr spc="-5"/>
              <a:t>Rights Restoration </a:t>
            </a:r>
            <a:r>
              <a:t>Act </a:t>
            </a:r>
            <a:r>
              <a:rPr spc="-5"/>
              <a:t>of</a:t>
            </a:r>
            <a:r>
              <a:rPr spc="40"/>
              <a:t> </a:t>
            </a:r>
            <a:r>
              <a:rPr spc="-5"/>
              <a:t>1987</a:t>
            </a:r>
          </a:p>
          <a:p>
            <a:pPr indent="817244">
              <a:spcBef>
                <a:spcPts val="200"/>
              </a:spcBef>
              <a:defRPr sz="2000">
                <a:latin typeface="Lucida Sans Unicode"/>
                <a:ea typeface="Lucida Sans Unicode"/>
                <a:cs typeface="Lucida Sans Unicode"/>
                <a:sym typeface="Lucida Sans Unicode"/>
              </a:defRPr>
            </a:pPr>
            <a:r>
              <a:t>- </a:t>
            </a:r>
            <a:r>
              <a:rPr spc="-4"/>
              <a:t>Clarifies </a:t>
            </a:r>
            <a:r>
              <a:t>the scope of the </a:t>
            </a:r>
            <a:r>
              <a:rPr spc="-4"/>
              <a:t>Civil Rights </a:t>
            </a:r>
            <a:r>
              <a:t>Act of</a:t>
            </a:r>
            <a:r>
              <a:rPr spc="-55"/>
              <a:t> </a:t>
            </a:r>
            <a:r>
              <a:t>1964</a:t>
            </a:r>
          </a:p>
          <a:p>
            <a:pPr>
              <a:defRPr sz="2400">
                <a:latin typeface="Lucida Sans Unicode"/>
                <a:ea typeface="Lucida Sans Unicode"/>
                <a:cs typeface="Lucida Sans Unicode"/>
                <a:sym typeface="Lucida Sans Unicode"/>
              </a:defRPr>
            </a:pPr>
          </a:p>
          <a:p>
            <a:pPr marL="268604" marR="883285" indent="-256540">
              <a:lnSpc>
                <a:spcPts val="2500"/>
              </a:lnSpc>
              <a:buClr>
                <a:srgbClr val="2CA1BE"/>
              </a:buClr>
              <a:buSzPct val="66666"/>
              <a:buChar char=""/>
              <a:tabLst>
                <a:tab pos="266700" algn="l"/>
              </a:tabLst>
              <a:defRPr sz="2400">
                <a:latin typeface="Lucida Sans Unicode"/>
                <a:ea typeface="Lucida Sans Unicode"/>
                <a:cs typeface="Lucida Sans Unicode"/>
                <a:sym typeface="Lucida Sans Unicode"/>
              </a:defRPr>
            </a:pPr>
            <a:r>
              <a:t>7 CFR </a:t>
            </a:r>
            <a:r>
              <a:rPr spc="-5"/>
              <a:t>Part 16, </a:t>
            </a:r>
            <a:r>
              <a:t>“Equal </a:t>
            </a:r>
            <a:r>
              <a:rPr spc="-5"/>
              <a:t>Opportunity </a:t>
            </a:r>
            <a:r>
              <a:t>for </a:t>
            </a:r>
            <a:r>
              <a:rPr spc="-5"/>
              <a:t>Religious  Organizations”</a:t>
            </a:r>
          </a:p>
          <a:p>
            <a:pPr>
              <a:buClr>
                <a:srgbClr val="2CA1BE"/>
              </a:buClr>
              <a:buSzPct val="100000"/>
              <a:buChar char=""/>
              <a:defRPr sz="2400">
                <a:latin typeface="Lucida Sans Unicode"/>
                <a:ea typeface="Lucida Sans Unicode"/>
                <a:cs typeface="Lucida Sans Unicode"/>
                <a:sym typeface="Lucida Sans Unicode"/>
              </a:defRPr>
            </a:pPr>
          </a:p>
          <a:p>
            <a:pPr marL="268604" marR="5080" indent="-256540">
              <a:lnSpc>
                <a:spcPts val="2500"/>
              </a:lnSpc>
              <a:buClr>
                <a:srgbClr val="2CA1BE"/>
              </a:buClr>
              <a:buSzPct val="66666"/>
              <a:buChar char=""/>
              <a:tabLst>
                <a:tab pos="266700" algn="l"/>
              </a:tabLst>
              <a:defRPr sz="2400">
                <a:latin typeface="Lucida Sans Unicode"/>
                <a:ea typeface="Lucida Sans Unicode"/>
                <a:cs typeface="Lucida Sans Unicode"/>
                <a:sym typeface="Lucida Sans Unicode"/>
              </a:defRPr>
            </a:pPr>
            <a:r>
              <a:t>Executive Order </a:t>
            </a:r>
            <a:r>
              <a:rPr spc="-5"/>
              <a:t>13166 </a:t>
            </a:r>
            <a:r>
              <a:t>– </a:t>
            </a:r>
            <a:r>
              <a:rPr spc="-5">
                <a:solidFill>
                  <a:srgbClr val="FF0000"/>
                </a:solidFill>
              </a:rPr>
              <a:t>“</a:t>
            </a:r>
            <a:r>
              <a:rPr spc="-5"/>
              <a:t>Improving Access </a:t>
            </a:r>
            <a:r>
              <a:t>to  </a:t>
            </a:r>
            <a:r>
              <a:rPr spc="-5"/>
              <a:t>Services </a:t>
            </a:r>
            <a:r>
              <a:t>for </a:t>
            </a:r>
            <a:r>
              <a:rPr spc="-5"/>
              <a:t>Persons </a:t>
            </a:r>
            <a:r>
              <a:t>with </a:t>
            </a:r>
            <a:r>
              <a:rPr spc="-5"/>
              <a:t>Limited </a:t>
            </a:r>
            <a:r>
              <a:t>English Proficiency"  </a:t>
            </a:r>
            <a:r>
              <a:rPr spc="-5"/>
              <a:t>(August 11, 2000)</a:t>
            </a:r>
          </a:p>
          <a:p>
            <a:pPr>
              <a:buClr>
                <a:srgbClr val="2CA1BE"/>
              </a:buClr>
              <a:buSzPct val="100000"/>
              <a:buChar char=""/>
              <a:defRPr sz="2200">
                <a:latin typeface="Lucida Sans Unicode"/>
                <a:ea typeface="Lucida Sans Unicode"/>
                <a:cs typeface="Lucida Sans Unicode"/>
                <a:sym typeface="Lucida Sans Unicode"/>
              </a:defRPr>
            </a:pPr>
          </a:p>
          <a:p>
            <a:pPr marL="268604" marR="618490" indent="-256540">
              <a:lnSpc>
                <a:spcPts val="2500"/>
              </a:lnSpc>
              <a:buClr>
                <a:srgbClr val="2CA1BE"/>
              </a:buClr>
              <a:buSzPct val="66666"/>
              <a:buChar char=""/>
              <a:tabLst>
                <a:tab pos="266700" algn="l"/>
              </a:tabLst>
              <a:defRPr sz="2400">
                <a:latin typeface="Lucida Sans Unicode"/>
                <a:ea typeface="Lucida Sans Unicode"/>
                <a:cs typeface="Lucida Sans Unicode"/>
                <a:sym typeface="Lucida Sans Unicode"/>
              </a:defRPr>
            </a:pPr>
            <a:r>
              <a:t>USDA LEP </a:t>
            </a:r>
            <a:r>
              <a:rPr spc="-5"/>
              <a:t>Policy Guidance (79 Fed. Reg. </a:t>
            </a:r>
            <a:r>
              <a:t>No. </a:t>
            </a:r>
            <a:r>
              <a:rPr spc="-5"/>
              <a:t>229,  page7077. Friday, November 28,</a:t>
            </a:r>
            <a:r>
              <a:rPr spc="20"/>
              <a:t> </a:t>
            </a:r>
            <a:r>
              <a:rPr spc="-5"/>
              <a:t>2014)</a:t>
            </a:r>
          </a:p>
        </p:txBody>
      </p:sp>
      <p:sp>
        <p:nvSpPr>
          <p:cNvPr id="109" name="object 3"/>
          <p:cNvSpPr/>
          <p:nvPr/>
        </p:nvSpPr>
        <p:spPr>
          <a:xfrm>
            <a:off x="627884" y="579061"/>
            <a:ext cx="7876800" cy="525166"/>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object 2"/>
          <p:cNvSpPr txBox="1"/>
          <p:nvPr/>
        </p:nvSpPr>
        <p:spPr>
          <a:xfrm>
            <a:off x="798068" y="1371218"/>
            <a:ext cx="7751444" cy="50542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indent="-256540">
              <a:buClr>
                <a:srgbClr val="2CA1BE"/>
              </a:buClr>
              <a:buSzPct val="68000"/>
              <a:buChar char=""/>
              <a:tabLst>
                <a:tab pos="266700" algn="l"/>
              </a:tabLst>
              <a:defRPr spc="-5" sz="2500">
                <a:latin typeface="Lucida Sans Unicode"/>
                <a:ea typeface="Lucida Sans Unicode"/>
                <a:cs typeface="Lucida Sans Unicode"/>
                <a:sym typeface="Lucida Sans Unicode"/>
              </a:defRPr>
            </a:pPr>
            <a:r>
              <a:t>7 CFR Parts 15, 15a &amp;</a:t>
            </a:r>
            <a:r>
              <a:rPr spc="-70"/>
              <a:t> </a:t>
            </a:r>
            <a:r>
              <a:t>15b</a:t>
            </a:r>
          </a:p>
          <a:p>
            <a:pPr marL="268604" indent="-256540">
              <a:spcBef>
                <a:spcPts val="3400"/>
              </a:spcBef>
              <a:buClr>
                <a:srgbClr val="2CA1BE"/>
              </a:buClr>
              <a:buSzPct val="68000"/>
              <a:buChar char=""/>
              <a:tabLst>
                <a:tab pos="266700" algn="l"/>
              </a:tabLst>
              <a:defRPr spc="-5" sz="2500">
                <a:latin typeface="Lucida Sans Unicode"/>
                <a:ea typeface="Lucida Sans Unicode"/>
                <a:cs typeface="Lucida Sans Unicode"/>
                <a:sym typeface="Lucida Sans Unicode"/>
              </a:defRPr>
            </a:pPr>
            <a:r>
              <a:t>7 CFR Part 226</a:t>
            </a:r>
            <a:r>
              <a:rPr spc="-35"/>
              <a:t> </a:t>
            </a:r>
            <a:r>
              <a:t>(CACFP)</a:t>
            </a:r>
          </a:p>
          <a:p>
            <a:pPr>
              <a:buClr>
                <a:srgbClr val="2CA1BE"/>
              </a:buClr>
              <a:buSzPct val="100000"/>
              <a:buChar char=""/>
              <a:defRPr sz="2400">
                <a:latin typeface="Lucida Sans Unicode"/>
                <a:ea typeface="Lucida Sans Unicode"/>
                <a:cs typeface="Lucida Sans Unicode"/>
                <a:sym typeface="Lucida Sans Unicode"/>
              </a:defRPr>
            </a:pPr>
          </a:p>
          <a:p>
            <a:pPr marL="268604" marR="5080" indent="-256540">
              <a:buClr>
                <a:srgbClr val="2CA1BE"/>
              </a:buClr>
              <a:buSzPct val="68000"/>
              <a:buChar char=""/>
              <a:tabLst>
                <a:tab pos="266700" algn="l"/>
                <a:tab pos="2844800" algn="l"/>
              </a:tabLst>
              <a:defRPr spc="-5" sz="2500">
                <a:latin typeface="Lucida Sans Unicode"/>
                <a:ea typeface="Lucida Sans Unicode"/>
                <a:cs typeface="Lucida Sans Unicode"/>
                <a:sym typeface="Lucida Sans Unicode"/>
              </a:defRPr>
            </a:pPr>
            <a:r>
              <a:t>28 CFR</a:t>
            </a:r>
            <a:r>
              <a:rPr spc="-10"/>
              <a:t> </a:t>
            </a:r>
            <a:r>
              <a:t>Part</a:t>
            </a:r>
            <a:r>
              <a:rPr spc="25"/>
              <a:t> </a:t>
            </a:r>
            <a:r>
              <a:t>42:	Nondiscrimination in </a:t>
            </a:r>
            <a:r>
              <a:rPr spc="-10"/>
              <a:t>Federally-  assisted </a:t>
            </a:r>
            <a:r>
              <a:t>Programs</a:t>
            </a:r>
          </a:p>
          <a:p>
            <a:pPr>
              <a:buClr>
                <a:srgbClr val="2CA1BE"/>
              </a:buClr>
              <a:buSzPct val="100000"/>
              <a:buChar char=""/>
              <a:defRPr sz="2400">
                <a:latin typeface="Lucida Sans Unicode"/>
                <a:ea typeface="Lucida Sans Unicode"/>
                <a:cs typeface="Lucida Sans Unicode"/>
                <a:sym typeface="Lucida Sans Unicode"/>
              </a:defRPr>
            </a:pPr>
          </a:p>
          <a:p>
            <a:pPr marL="268604" indent="-256540">
              <a:buClr>
                <a:srgbClr val="2CA1BE"/>
              </a:buClr>
              <a:buSzPct val="68000"/>
              <a:buChar char=""/>
              <a:tabLst>
                <a:tab pos="266700" algn="l"/>
              </a:tabLst>
              <a:defRPr spc="-5" sz="2500">
                <a:latin typeface="Lucida Sans Unicode"/>
                <a:ea typeface="Lucida Sans Unicode"/>
                <a:cs typeface="Lucida Sans Unicode"/>
                <a:sym typeface="Lucida Sans Unicode"/>
              </a:defRPr>
            </a:pPr>
            <a:r>
              <a:t>USDA </a:t>
            </a:r>
            <a:r>
              <a:rPr spc="-10"/>
              <a:t>Departmental </a:t>
            </a:r>
            <a:r>
              <a:t>Regulation</a:t>
            </a:r>
            <a:r>
              <a:rPr spc="35"/>
              <a:t> </a:t>
            </a:r>
            <a:r>
              <a:t>4330-2</a:t>
            </a:r>
          </a:p>
          <a:p>
            <a:pPr indent="821689">
              <a:spcBef>
                <a:spcPts val="300"/>
              </a:spcBef>
              <a:tabLst>
                <a:tab pos="1193800" algn="l"/>
              </a:tabLst>
              <a:defRPr spc="-5" sz="2500">
                <a:latin typeface="Lucida Sans Unicode"/>
                <a:ea typeface="Lucida Sans Unicode"/>
                <a:cs typeface="Lucida Sans Unicode"/>
                <a:sym typeface="Lucida Sans Unicode"/>
              </a:defRPr>
            </a:pPr>
            <a:r>
              <a:t>-	</a:t>
            </a:r>
            <a:r>
              <a:rPr spc="-4" sz="2000"/>
              <a:t>Prohibits discrimination </a:t>
            </a:r>
            <a:r>
              <a:rPr spc="0" sz="2000"/>
              <a:t>in </a:t>
            </a:r>
            <a:r>
              <a:rPr spc="-4" sz="2000"/>
              <a:t>programs </a:t>
            </a:r>
            <a:r>
              <a:rPr spc="0" sz="2000"/>
              <a:t>and</a:t>
            </a:r>
            <a:r>
              <a:rPr spc="-95" sz="2000"/>
              <a:t> </a:t>
            </a:r>
            <a:r>
              <a:rPr spc="-4" sz="2000"/>
              <a:t>activities</a:t>
            </a:r>
            <a:endParaRPr spc="-4" sz="2000"/>
          </a:p>
          <a:p>
            <a:pPr indent="709930" algn="ctr">
              <a:defRPr spc="-4" sz="2000">
                <a:latin typeface="Lucida Sans Unicode"/>
                <a:ea typeface="Lucida Sans Unicode"/>
                <a:cs typeface="Lucida Sans Unicode"/>
                <a:sym typeface="Lucida Sans Unicode"/>
              </a:defRPr>
            </a:pPr>
            <a:r>
              <a:t>receiving Federal </a:t>
            </a:r>
            <a:r>
              <a:rPr spc="0"/>
              <a:t>financial </a:t>
            </a:r>
            <a:r>
              <a:t>assistance from</a:t>
            </a:r>
            <a:r>
              <a:rPr spc="-104"/>
              <a:t> </a:t>
            </a:r>
            <a:r>
              <a:rPr spc="0"/>
              <a:t>USDA.</a:t>
            </a:r>
          </a:p>
          <a:p>
            <a:pPr>
              <a:defRPr sz="2400">
                <a:latin typeface="Lucida Sans Unicode"/>
                <a:ea typeface="Lucida Sans Unicode"/>
                <a:cs typeface="Lucida Sans Unicode"/>
                <a:sym typeface="Lucida Sans Unicode"/>
              </a:defRPr>
            </a:pPr>
          </a:p>
          <a:p>
            <a:pPr marL="268604" indent="-256540">
              <a:buClr>
                <a:srgbClr val="2CA1BE"/>
              </a:buClr>
              <a:buSzPct val="68000"/>
              <a:buChar char=""/>
              <a:tabLst>
                <a:tab pos="266700" algn="l"/>
              </a:tabLst>
              <a:defRPr spc="-5" sz="2500">
                <a:latin typeface="Lucida Sans Unicode"/>
                <a:ea typeface="Lucida Sans Unicode"/>
                <a:cs typeface="Lucida Sans Unicode"/>
                <a:sym typeface="Lucida Sans Unicode"/>
              </a:defRPr>
            </a:pPr>
            <a:r>
              <a:t>FNS </a:t>
            </a:r>
            <a:r>
              <a:rPr spc="-10"/>
              <a:t>Instruction </a:t>
            </a:r>
            <a:r>
              <a:rPr spc="0"/>
              <a:t>113-1 </a:t>
            </a:r>
            <a:r>
              <a:rPr spc="-10"/>
              <a:t>and Appendix </a:t>
            </a:r>
            <a:r>
              <a:t>B</a:t>
            </a:r>
            <a:r>
              <a:rPr spc="25"/>
              <a:t> </a:t>
            </a:r>
            <a:r>
              <a:rPr spc="-10"/>
              <a:t>(CACFP)</a:t>
            </a:r>
          </a:p>
        </p:txBody>
      </p:sp>
      <p:sp>
        <p:nvSpPr>
          <p:cNvPr id="112" name="object 3"/>
          <p:cNvSpPr/>
          <p:nvPr/>
        </p:nvSpPr>
        <p:spPr>
          <a:xfrm>
            <a:off x="704084" y="582110"/>
            <a:ext cx="7876800" cy="525165"/>
          </a:xfrm>
          <a:prstGeom prst="rect">
            <a:avLst/>
          </a:prstGeom>
          <a:blipFill>
            <a:blip r:embed="rId2"/>
            <a:stretch>
              <a:fillRect/>
            </a:stretch>
          </a:blipFill>
          <a:ln w="12700">
            <a:miter lim="400000"/>
          </a:ln>
        </p:spPr>
        <p:txBody>
          <a:bodyPr lIns="45719" rIns="45719"/>
          <a:lstStyle/>
          <a:p>
            <a:pPr/>
          </a:p>
        </p:txBody>
      </p:sp>
      <p:sp>
        <p:nvSpPr>
          <p:cNvPr id="113" name="object 4"/>
          <p:cNvSpPr txBox="1"/>
          <p:nvPr>
            <p:ph type="sldNum" sz="quarter" idx="4294967295"/>
          </p:nvPr>
        </p:nvSpPr>
        <p:spPr>
          <a:xfrm>
            <a:off x="8726423" y="6533146"/>
            <a:ext cx="12700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object 2"/>
          <p:cNvSpPr txBox="1"/>
          <p:nvPr>
            <p:ph type="title"/>
          </p:nvPr>
        </p:nvSpPr>
        <p:spPr>
          <a:xfrm>
            <a:off x="556385" y="1596592"/>
            <a:ext cx="8031228" cy="1604646"/>
          </a:xfrm>
          <a:prstGeom prst="rect">
            <a:avLst/>
          </a:prstGeom>
        </p:spPr>
        <p:txBody>
          <a:bodyPr/>
          <a:lstStyle/>
          <a:p>
            <a:pPr marR="4724" indent="94488" defTabSz="850391">
              <a:lnSpc>
                <a:spcPct val="90000"/>
              </a:lnSpc>
              <a:spcBef>
                <a:spcPts val="300"/>
              </a:spcBef>
              <a:defRPr spc="-93" sz="2604"/>
            </a:pPr>
            <a:r>
              <a:t>Different treatment which makes a distinction  of one person or a group of persons from  others; either intentionally, by neglect,</a:t>
            </a:r>
            <a:r>
              <a:rPr spc="93"/>
              <a:t> </a:t>
            </a:r>
            <a:r>
              <a:t>or</a:t>
            </a:r>
          </a:p>
          <a:p>
            <a:pPr indent="94488" defTabSz="850391">
              <a:lnSpc>
                <a:spcPts val="2700"/>
              </a:lnSpc>
              <a:defRPr spc="-93" sz="2604"/>
            </a:pPr>
            <a:r>
              <a:t>by the actions or lack of actions based</a:t>
            </a:r>
            <a:r>
              <a:rPr spc="93"/>
              <a:t> </a:t>
            </a:r>
            <a:r>
              <a:t>on…</a:t>
            </a:r>
          </a:p>
        </p:txBody>
      </p:sp>
      <p:sp>
        <p:nvSpPr>
          <p:cNvPr id="116" name="object 3"/>
          <p:cNvSpPr/>
          <p:nvPr/>
        </p:nvSpPr>
        <p:spPr>
          <a:xfrm>
            <a:off x="1714487" y="579052"/>
            <a:ext cx="5718827" cy="429182"/>
          </a:xfrm>
          <a:prstGeom prst="rect">
            <a:avLst/>
          </a:prstGeom>
          <a:blipFill>
            <a:blip r:embed="rId2"/>
            <a:stretch>
              <a:fillRect/>
            </a:stretch>
          </a:blipFill>
          <a:ln w="12700">
            <a:miter lim="400000"/>
          </a:ln>
        </p:spPr>
        <p:txBody>
          <a:bodyPr lIns="45719" rIns="45719"/>
          <a:lstStyle/>
          <a:p>
            <a:pPr/>
          </a:p>
        </p:txBody>
      </p:sp>
      <p:sp>
        <p:nvSpPr>
          <p:cNvPr id="117" name="object 4"/>
          <p:cNvSpPr txBox="1"/>
          <p:nvPr>
            <p:ph type="sldNum" sz="quarter" idx="4294967295"/>
          </p:nvPr>
        </p:nvSpPr>
        <p:spPr>
          <a:xfrm>
            <a:off x="8726423" y="6533146"/>
            <a:ext cx="12700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object 2"/>
          <p:cNvSpPr txBox="1"/>
          <p:nvPr>
            <p:ph type="title"/>
          </p:nvPr>
        </p:nvSpPr>
        <p:spPr>
          <a:xfrm>
            <a:off x="535939" y="1853310"/>
            <a:ext cx="7415532" cy="835661"/>
          </a:xfrm>
          <a:prstGeom prst="rect">
            <a:avLst/>
          </a:prstGeom>
        </p:spPr>
        <p:txBody>
          <a:bodyPr/>
          <a:lstStyle/>
          <a:p>
            <a:pPr marL="457834" marR="5080" indent="-445768">
              <a:lnSpc>
                <a:spcPts val="3000"/>
              </a:lnSpc>
              <a:spcBef>
                <a:spcPts val="400"/>
              </a:spcBef>
              <a:defRPr spc="-100" sz="2800"/>
            </a:pPr>
            <a:r>
              <a:t>For CACFP, different treatment is based on  one or more of the six protected</a:t>
            </a:r>
            <a:r>
              <a:rPr spc="100"/>
              <a:t> </a:t>
            </a:r>
            <a:r>
              <a:t>bases:</a:t>
            </a:r>
          </a:p>
        </p:txBody>
      </p:sp>
      <p:sp>
        <p:nvSpPr>
          <p:cNvPr id="120" name="object 3"/>
          <p:cNvSpPr txBox="1"/>
          <p:nvPr/>
        </p:nvSpPr>
        <p:spPr>
          <a:xfrm>
            <a:off x="993444" y="3099256"/>
            <a:ext cx="2879726" cy="23585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431165" indent="-419100">
              <a:lnSpc>
                <a:spcPts val="3100"/>
              </a:lnSpc>
              <a:spcBef>
                <a:spcPts val="100"/>
              </a:spcBef>
              <a:buClr>
                <a:srgbClr val="464646"/>
              </a:buClr>
              <a:buSzPct val="100000"/>
              <a:buAutoNum type="arabicParenR" startAt="1"/>
              <a:tabLst>
                <a:tab pos="431800" algn="l"/>
              </a:tabLst>
              <a:defRPr spc="-5" sz="2600">
                <a:latin typeface="Lucida Sans Unicode"/>
                <a:ea typeface="Lucida Sans Unicode"/>
                <a:cs typeface="Lucida Sans Unicode"/>
                <a:sym typeface="Lucida Sans Unicode"/>
              </a:defRPr>
            </a:pPr>
            <a:r>
              <a:t>Race</a:t>
            </a:r>
          </a:p>
          <a:p>
            <a:pPr marL="431165" indent="-419100">
              <a:lnSpc>
                <a:spcPts val="3100"/>
              </a:lnSpc>
              <a:buClr>
                <a:srgbClr val="464646"/>
              </a:buClr>
              <a:buSzPct val="100000"/>
              <a:buAutoNum type="arabicParenR" startAt="1"/>
              <a:tabLst>
                <a:tab pos="431800" algn="l"/>
              </a:tabLst>
              <a:defRPr sz="2600">
                <a:latin typeface="Lucida Sans Unicode"/>
                <a:ea typeface="Lucida Sans Unicode"/>
                <a:cs typeface="Lucida Sans Unicode"/>
                <a:sym typeface="Lucida Sans Unicode"/>
              </a:defRPr>
            </a:pPr>
            <a:r>
              <a:t>Color</a:t>
            </a:r>
          </a:p>
          <a:p>
            <a:pPr marL="431165" indent="-419100">
              <a:lnSpc>
                <a:spcPts val="3100"/>
              </a:lnSpc>
              <a:buClr>
                <a:srgbClr val="464646"/>
              </a:buClr>
              <a:buSzPct val="100000"/>
              <a:buAutoNum type="arabicParenR" startAt="1"/>
              <a:tabLst>
                <a:tab pos="431800" algn="l"/>
              </a:tabLst>
              <a:defRPr sz="2600">
                <a:latin typeface="Lucida Sans Unicode"/>
                <a:ea typeface="Lucida Sans Unicode"/>
                <a:cs typeface="Lucida Sans Unicode"/>
                <a:sym typeface="Lucida Sans Unicode"/>
              </a:defRPr>
            </a:pPr>
            <a:r>
              <a:t>National</a:t>
            </a:r>
            <a:r>
              <a:rPr spc="-60"/>
              <a:t> </a:t>
            </a:r>
            <a:r>
              <a:t>Origin</a:t>
            </a:r>
          </a:p>
          <a:p>
            <a:pPr marL="431165" indent="-419100">
              <a:lnSpc>
                <a:spcPts val="3100"/>
              </a:lnSpc>
              <a:buClr>
                <a:srgbClr val="464646"/>
              </a:buClr>
              <a:buSzPct val="100000"/>
              <a:buAutoNum type="arabicParenR" startAt="1"/>
              <a:tabLst>
                <a:tab pos="431800" algn="l"/>
              </a:tabLst>
              <a:defRPr sz="2600">
                <a:latin typeface="Lucida Sans Unicode"/>
                <a:ea typeface="Lucida Sans Unicode"/>
                <a:cs typeface="Lucida Sans Unicode"/>
                <a:sym typeface="Lucida Sans Unicode"/>
              </a:defRPr>
            </a:pPr>
            <a:r>
              <a:t>Age</a:t>
            </a:r>
          </a:p>
          <a:p>
            <a:pPr marL="431165" indent="-419100">
              <a:lnSpc>
                <a:spcPts val="3100"/>
              </a:lnSpc>
              <a:buClr>
                <a:srgbClr val="464646"/>
              </a:buClr>
              <a:buSzPct val="100000"/>
              <a:buAutoNum type="arabicParenR" startAt="1"/>
              <a:tabLst>
                <a:tab pos="431800" algn="l"/>
              </a:tabLst>
              <a:defRPr sz="2600">
                <a:latin typeface="Lucida Sans Unicode"/>
                <a:ea typeface="Lucida Sans Unicode"/>
                <a:cs typeface="Lucida Sans Unicode"/>
                <a:sym typeface="Lucida Sans Unicode"/>
              </a:defRPr>
            </a:pPr>
            <a:r>
              <a:t>Sex</a:t>
            </a:r>
          </a:p>
          <a:p>
            <a:pPr marL="431165" indent="-419100">
              <a:lnSpc>
                <a:spcPts val="3100"/>
              </a:lnSpc>
              <a:buClr>
                <a:srgbClr val="464646"/>
              </a:buClr>
              <a:buSzPct val="100000"/>
              <a:buAutoNum type="arabicParenR" startAt="1"/>
              <a:tabLst>
                <a:tab pos="431800" algn="l"/>
              </a:tabLst>
              <a:defRPr sz="2600">
                <a:latin typeface="Lucida Sans Unicode"/>
                <a:ea typeface="Lucida Sans Unicode"/>
                <a:cs typeface="Lucida Sans Unicode"/>
                <a:sym typeface="Lucida Sans Unicode"/>
              </a:defRPr>
            </a:pPr>
            <a:r>
              <a:t>Disability</a:t>
            </a:r>
          </a:p>
        </p:txBody>
      </p:sp>
      <p:sp>
        <p:nvSpPr>
          <p:cNvPr id="121" name="object 4"/>
          <p:cNvSpPr/>
          <p:nvPr/>
        </p:nvSpPr>
        <p:spPr>
          <a:xfrm>
            <a:off x="2200642" y="579024"/>
            <a:ext cx="4729761" cy="432287"/>
          </a:xfrm>
          <a:prstGeom prst="rect">
            <a:avLst/>
          </a:prstGeom>
          <a:blipFill>
            <a:blip r:embed="rId2"/>
            <a:stretch>
              <a:fillRect/>
            </a:stretch>
          </a:blipFill>
          <a:ln w="12700">
            <a:miter lim="400000"/>
          </a:ln>
        </p:spPr>
        <p:txBody>
          <a:bodyPr lIns="45719" rIns="45719"/>
          <a:lstStyle/>
          <a:p>
            <a:pPr/>
          </a:p>
        </p:txBody>
      </p:sp>
      <p:sp>
        <p:nvSpPr>
          <p:cNvPr id="122" name="object 5"/>
          <p:cNvSpPr txBox="1"/>
          <p:nvPr>
            <p:ph type="sldNum" sz="quarter" idx="4294967295"/>
          </p:nvPr>
        </p:nvSpPr>
        <p:spPr>
          <a:xfrm>
            <a:off x="8726423" y="6533146"/>
            <a:ext cx="12700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object 2"/>
          <p:cNvSpPr txBox="1"/>
          <p:nvPr/>
        </p:nvSpPr>
        <p:spPr>
          <a:xfrm>
            <a:off x="645667" y="1458086"/>
            <a:ext cx="7634607" cy="47813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8604" marR="5080" indent="-256540">
              <a:lnSpc>
                <a:spcPct val="90000"/>
              </a:lnSpc>
              <a:spcBef>
                <a:spcPts val="300"/>
              </a:spcBef>
              <a:buClr>
                <a:srgbClr val="2CA1BE"/>
              </a:buClr>
              <a:buSzPct val="68000"/>
              <a:buChar char=""/>
              <a:tabLst>
                <a:tab pos="266700" algn="l"/>
              </a:tabLst>
              <a:defRPr sz="2500">
                <a:latin typeface="Lucida Sans Unicode"/>
                <a:ea typeface="Lucida Sans Unicode"/>
                <a:cs typeface="Lucida Sans Unicode"/>
                <a:sym typeface="Lucida Sans Unicode"/>
              </a:defRPr>
            </a:pPr>
            <a:r>
              <a:t>“To </a:t>
            </a:r>
            <a:r>
              <a:rPr spc="-10"/>
              <a:t>qualify </a:t>
            </a:r>
            <a:r>
              <a:rPr spc="-5"/>
              <a:t>for Federal financial </a:t>
            </a:r>
            <a:r>
              <a:rPr spc="-10"/>
              <a:t>assistance, the  </a:t>
            </a:r>
            <a:r>
              <a:rPr spc="-5"/>
              <a:t>program application must be accompanied by a  written assurance </a:t>
            </a:r>
            <a:r>
              <a:rPr spc="-10"/>
              <a:t>that the </a:t>
            </a:r>
            <a:r>
              <a:rPr spc="-5"/>
              <a:t>program or facility  will be operated in compliance </a:t>
            </a:r>
            <a:r>
              <a:rPr spc="-10"/>
              <a:t>with the </a:t>
            </a:r>
            <a:r>
              <a:rPr spc="-5"/>
              <a:t>Civil  Rights </a:t>
            </a:r>
            <a:r>
              <a:rPr spc="-10"/>
              <a:t>laws and</a:t>
            </a:r>
            <a:r>
              <a:rPr spc="5"/>
              <a:t> </a:t>
            </a:r>
            <a:r>
              <a:rPr spc="-5"/>
              <a:t>implementing</a:t>
            </a:r>
          </a:p>
          <a:p>
            <a:pPr indent="268604">
              <a:lnSpc>
                <a:spcPts val="2700"/>
              </a:lnSpc>
              <a:defRPr spc="-5" sz="2500">
                <a:latin typeface="Lucida Sans Unicode"/>
                <a:ea typeface="Lucida Sans Unicode"/>
                <a:cs typeface="Lucida Sans Unicode"/>
                <a:sym typeface="Lucida Sans Unicode"/>
              </a:defRPr>
            </a:pPr>
            <a:r>
              <a:t>nondiscrimination</a:t>
            </a:r>
            <a:r>
              <a:rPr spc="30"/>
              <a:t> </a:t>
            </a:r>
            <a:r>
              <a:rPr spc="-10"/>
              <a:t>regulations.”</a:t>
            </a:r>
          </a:p>
          <a:p>
            <a:pPr marL="268604" marR="19050" indent="-256540">
              <a:lnSpc>
                <a:spcPts val="2700"/>
              </a:lnSpc>
              <a:spcBef>
                <a:spcPts val="2400"/>
              </a:spcBef>
              <a:buClr>
                <a:srgbClr val="2CA1BE"/>
              </a:buClr>
              <a:buSzPct val="68000"/>
              <a:buChar char=""/>
              <a:tabLst>
                <a:tab pos="266700" algn="l"/>
              </a:tabLst>
              <a:defRPr spc="-5" sz="2500">
                <a:latin typeface="Lucida Sans Unicode"/>
                <a:ea typeface="Lucida Sans Unicode"/>
                <a:cs typeface="Lucida Sans Unicode"/>
                <a:sym typeface="Lucida Sans Unicode"/>
              </a:defRPr>
            </a:pPr>
            <a:r>
              <a:t>A Civil Rights assurance statement must </a:t>
            </a:r>
            <a:r>
              <a:rPr spc="-10"/>
              <a:t>be  </a:t>
            </a:r>
            <a:r>
              <a:t>incorporated in all agreements between </a:t>
            </a:r>
            <a:r>
              <a:rPr spc="-10"/>
              <a:t>Federal  </a:t>
            </a:r>
            <a:r>
              <a:t>&amp; State agencies, State &amp; CACFP sponsors, </a:t>
            </a:r>
            <a:r>
              <a:rPr spc="-10"/>
              <a:t>and  </a:t>
            </a:r>
            <a:r>
              <a:rPr spc="0"/>
              <a:t>CACFP </a:t>
            </a:r>
            <a:r>
              <a:t>sponsors &amp; their sub</a:t>
            </a:r>
            <a:r>
              <a:rPr spc="10"/>
              <a:t> </a:t>
            </a:r>
            <a:r>
              <a:t>recipients.</a:t>
            </a:r>
          </a:p>
          <a:p>
            <a:pPr indent="641984" algn="ctr">
              <a:spcBef>
                <a:spcPts val="3100"/>
              </a:spcBef>
              <a:defRPr spc="-5" sz="2500">
                <a:latin typeface="Lucida Sans Unicode"/>
                <a:ea typeface="Lucida Sans Unicode"/>
                <a:cs typeface="Lucida Sans Unicode"/>
                <a:sym typeface="Lucida Sans Unicode"/>
              </a:defRPr>
            </a:pPr>
            <a:r>
              <a:t>(FNS </a:t>
            </a:r>
            <a:r>
              <a:rPr spc="-10"/>
              <a:t>Instruction </a:t>
            </a:r>
            <a:r>
              <a:t>113-1, Appendix</a:t>
            </a:r>
            <a:r>
              <a:rPr spc="0"/>
              <a:t> </a:t>
            </a:r>
            <a:r>
              <a:t>B(D)(2)</a:t>
            </a:r>
          </a:p>
        </p:txBody>
      </p:sp>
      <p:sp>
        <p:nvSpPr>
          <p:cNvPr id="125" name="object 3"/>
          <p:cNvSpPr/>
          <p:nvPr/>
        </p:nvSpPr>
        <p:spPr>
          <a:xfrm>
            <a:off x="3022080" y="579027"/>
            <a:ext cx="3064025" cy="445996"/>
          </a:xfrm>
          <a:prstGeom prst="rect">
            <a:avLst/>
          </a:prstGeom>
          <a:blipFill>
            <a:blip r:embed="rId2"/>
            <a:stretch>
              <a:fillRect/>
            </a:stretch>
          </a:blipFill>
          <a:ln w="12700">
            <a:miter lim="400000"/>
          </a:ln>
        </p:spPr>
        <p:txBody>
          <a:bodyPr lIns="45719" rIns="45719"/>
          <a:lstStyle/>
          <a:p>
            <a:pPr/>
          </a:p>
        </p:txBody>
      </p:sp>
      <p:sp>
        <p:nvSpPr>
          <p:cNvPr id="126" name="object 4"/>
          <p:cNvSpPr txBox="1"/>
          <p:nvPr>
            <p:ph type="sldNum" sz="quarter" idx="4294967295"/>
          </p:nvPr>
        </p:nvSpPr>
        <p:spPr>
          <a:xfrm>
            <a:off x="8726423" y="6533146"/>
            <a:ext cx="127001" cy="159892"/>
          </a:xfrm>
          <a:prstGeom prst="rect">
            <a:avLst/>
          </a:prstGeom>
          <a:extLst>
            <a:ext uri="{C572A759-6A51-4108-AA02-DFA0A04FC94B}">
              <ma14:wrappingTextBoxFlag xmlns:ma14="http://schemas.microsoft.com/office/mac/drawingml/2011/main" val="1"/>
            </a:ext>
          </a:extLst>
        </p:spPr>
        <p:txBody>
          <a:bodyPr/>
          <a:lstStyle>
            <a:lvl1pPr indent="38100">
              <a:spcBef>
                <a:spcPts val="100"/>
              </a:spcBef>
            </a:lvl1p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